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8.jpg" ContentType="image/png"/>
  <Override PartName="/ppt/media/image40.jpg" ContentType="image/png"/>
  <Override PartName="/ppt/media/image43.jpg" ContentType="image/png"/>
  <Override PartName="/ppt/media/image53.jpg" ContentType="image/png"/>
  <Override PartName="/ppt/media/image60.jpg" ContentType="image/png"/>
  <Override PartName="/ppt/media/image61.jpg" ContentType="image/pn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24"/>
  </p:notesMasterIdLst>
  <p:sldIdLst>
    <p:sldId id="325" r:id="rId2"/>
    <p:sldId id="328" r:id="rId3"/>
    <p:sldId id="329" r:id="rId4"/>
    <p:sldId id="330" r:id="rId5"/>
    <p:sldId id="331" r:id="rId6"/>
    <p:sldId id="351" r:id="rId7"/>
    <p:sldId id="334" r:id="rId8"/>
    <p:sldId id="267" r:id="rId9"/>
    <p:sldId id="335" r:id="rId10"/>
    <p:sldId id="337" r:id="rId11"/>
    <p:sldId id="338" r:id="rId12"/>
    <p:sldId id="339" r:id="rId13"/>
    <p:sldId id="340" r:id="rId14"/>
    <p:sldId id="336" r:id="rId15"/>
    <p:sldId id="343" r:id="rId16"/>
    <p:sldId id="344" r:id="rId17"/>
    <p:sldId id="345" r:id="rId18"/>
    <p:sldId id="346" r:id="rId19"/>
    <p:sldId id="347" r:id="rId20"/>
    <p:sldId id="348" r:id="rId21"/>
    <p:sldId id="350" r:id="rId22"/>
    <p:sldId id="349" r:id="rId23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0000"/>
    <a:srgbClr val="D6A300"/>
    <a:srgbClr val="FF3B3B"/>
    <a:srgbClr val="8A0000"/>
    <a:srgbClr val="A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97" autoAdjust="0"/>
    <p:restoredTop sz="94374" autoAdjust="0"/>
  </p:normalViewPr>
  <p:slideViewPr>
    <p:cSldViewPr>
      <p:cViewPr varScale="1">
        <p:scale>
          <a:sx n="87" d="100"/>
          <a:sy n="87" d="100"/>
        </p:scale>
        <p:origin x="1411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C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C6CF9-BC84-49CA-8F89-03999425DCB7}" type="datetimeFigureOut">
              <a:rPr lang="sr-Latn-CS" smtClean="0"/>
              <a:pPr/>
              <a:t>4.11.2024.</a:t>
            </a:fld>
            <a:endParaRPr lang="sr-Latn-C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C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801DA7-03C0-45C8-922A-4268754405C5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940762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Deficit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gvožđa-anemja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mikrocitna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hipohromna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nerehenerativna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Anemija-smanjena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ukupna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zapremina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smanjena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koncentracija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hemoglobina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znak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bolesti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slezini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dnevno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1-3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uklanja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toliko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proizvede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koštanoj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srži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Zato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1-3%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retikulocita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gvožđa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hemoglobina-nema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retikulocita-neregenerativna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anemija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retikulocita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pokazuje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li je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anemija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regenerativna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neregenerativna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Stvaraju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mikrociti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hipohromni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Koštana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srž-blaga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hiperplazija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eritroidne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loze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hipoksija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eritropoetin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-CFU-E-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EPO_receptori_proeritroblasti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prepoznaju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njima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stvara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haemoglobin)_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dovoljno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retikulocita-blokada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Hiperplazija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povećava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CFU-e i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proeritroblasti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 bi se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odredila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anemija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trebaju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eritrocita,2.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hematokritska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vrednost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haemoglobin+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dodatni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parametric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tip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anemije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Morfologija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krvnom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razmazu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veličina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obojenost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oblik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inkluzije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Veličina-normociti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mikrociti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makrociti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Boja-normohromni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hipohromni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hiperhromni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sferociti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zapravo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nemaju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više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razlike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među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vrstama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voditi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računa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Kapilar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imaju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veliku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membranu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naspram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zapremine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bi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prošli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kroz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kapilare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Promena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oblika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poikilocitoza-sferocitoza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ehinociti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Anizocitoza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ćelije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različite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veličine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Inkluzije-babezija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Hematološki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idneksi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MCV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 cellular volume 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prosečna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zapremina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veličina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ukupna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zapremina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eritorcita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odnosi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veličinu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MCH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 cellular haemoglobin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prosečna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količina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hemoglobina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HB/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eritoricta-pg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Odnosi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obojenost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MCHC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prosečna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koncentracija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hemoglobina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eritorcitu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Hb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/He g/l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govori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ukupne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1/3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čini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haemoglobin 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hemolizuje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moze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lažno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veći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MCHC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RDW 15 %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odstupa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prosečne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veličine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aparat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potpuno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tačne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vrednosti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retikulocita-regenerativna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01DA7-03C0-45C8-922A-4268754405C5}" type="slidenum">
              <a:rPr lang="sr-Latn-CS" smtClean="0"/>
              <a:pPr/>
              <a:t>2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1601466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Deficit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gvožđa-anemja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mikrocitna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hipohromna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nerehenerativna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Anemija-smanjena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ukupna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zapremina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smanjena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koncentracija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hemoglobina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znak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bolesti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slezini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dnevno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1-3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uklanja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toliko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proizvede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koštanoj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srži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Zato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1-3%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retikulocita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gvožđa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hemoglobina-nema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retikulocita-neregenerativna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anemija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retikulocita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pokazuje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li je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anemija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regenerativna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neregenerativna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Stvaraju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mikrociti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hipohromni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Koštana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srž-blaga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hiperplazija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eritroidne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loze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hipoksija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eritropoetin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-CFU-E-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EPO_receptori_proeritroblasti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prepoznaju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njima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stvara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haemoglobin)_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dovoljno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retikulocita-blokada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Hiperplazija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povećava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CFU-e i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proeritroblasti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 bi se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odredila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anemija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trebaju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eritrocita,2.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hematokritska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vrednost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haemoglobin+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dodatni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parametric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tip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anemije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Morfologija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krvnom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razmazu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veličina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obojenost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oblik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inkluzije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Veličina-normociti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mikrociti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makrociti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Boja-normohromni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hipohromni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hiperhromni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sferociti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zapravo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nemaju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više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razlike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među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vrstama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voditi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računa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Kapilar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imaju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veliku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membranu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naspram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zapremine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bi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prošli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kroz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kapilare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Promena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oblika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poikilocitoza-sferocitoza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ehinociti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Anizocitoza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ćelije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različite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veličine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Inkluzije-babezija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Hematološki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idneksi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MCV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 cellular volume 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prosečna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zapremina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veličina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ukupna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zapremina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eritorcita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odnosi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veličinu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MCH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 cellular haemoglobin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prosečna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količina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hemoglobina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HB/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eritoricta-pg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Odnosi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obojenost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MCHC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prosečna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koncentracija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hemoglobina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eritorcitu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Hb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/He g/l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govori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ukupne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1/3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čini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haemoglobin 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hemolizuje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moze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lažno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veći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MCHC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RDW 15 %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odstupa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prosečne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veličine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aparat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potpuno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tačne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vrednosti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retikulocita-regenerativna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01DA7-03C0-45C8-922A-4268754405C5}" type="slidenum">
              <a:rPr lang="sr-Latn-CS" smtClean="0"/>
              <a:pPr/>
              <a:t>21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305085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4.11.2024.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4.11.2024.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4.11.2024.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4.11.2024.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4.11.2024.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4.11.2024.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4.11.2024.</a:t>
            </a:fld>
            <a:endParaRPr lang="sr-Latn-C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4.11.2024.</a:t>
            </a:fld>
            <a:endParaRPr lang="sr-Latn-C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4.11.2024.</a:t>
            </a:fld>
            <a:endParaRPr lang="sr-Latn-C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4.11.2024.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4.11.2024.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009BA-DFCE-48F5-A015-6B060634ED55}" type="datetimeFigureOut">
              <a:rPr lang="sr-Latn-CS" smtClean="0"/>
              <a:pPr/>
              <a:t>4.11.2024.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12" Type="http://schemas.openxmlformats.org/officeDocument/2006/relationships/image" Target="../media/image62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jpg"/><Relationship Id="rId5" Type="http://schemas.openxmlformats.org/officeDocument/2006/relationships/image" Target="../media/image55.png"/><Relationship Id="rId10" Type="http://schemas.openxmlformats.org/officeDocument/2006/relationships/image" Target="../media/image60.jpg"/><Relationship Id="rId4" Type="http://schemas.openxmlformats.org/officeDocument/2006/relationships/image" Target="../media/image25.pn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112"/>
            <a:ext cx="9144000" cy="296620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28600" y="228600"/>
            <a:ext cx="4648200" cy="13716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r-Latn-R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itchFamily="18" charset="0"/>
              </a:rPr>
              <a:t>Univerzitet u Beogradu </a:t>
            </a:r>
          </a:p>
          <a:p>
            <a:pPr algn="ctr"/>
            <a:r>
              <a:rPr lang="sr-Latn-R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itchFamily="18" charset="0"/>
              </a:rPr>
              <a:t>Fakultet veterinarske medicine</a:t>
            </a:r>
          </a:p>
          <a:p>
            <a:pPr algn="ctr"/>
            <a:r>
              <a:rPr lang="sr-Latn-R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itchFamily="18" charset="0"/>
              </a:rPr>
              <a:t>Katedra za fiziologiju i biohemiju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Garamond" pitchFamily="18" charset="0"/>
            </a:endParaRPr>
          </a:p>
        </p:txBody>
      </p:sp>
      <p:pic>
        <p:nvPicPr>
          <p:cNvPr id="5" name="Picture 4" descr="FV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228600"/>
            <a:ext cx="1542189" cy="154218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200400" y="2133600"/>
            <a:ext cx="2590800" cy="6858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Vežba VI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83568" y="2819400"/>
            <a:ext cx="7704856" cy="2193776"/>
          </a:xfrm>
          <a:prstGeom prst="roundRect">
            <a:avLst/>
          </a:prstGeom>
          <a:noFill/>
          <a:ln w="38100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rgbClr val="820000"/>
                </a:solidFill>
                <a:latin typeface="Garamond" pitchFamily="18" charset="0"/>
              </a:rPr>
              <a:t>Ispitivanje </a:t>
            </a:r>
            <a:r>
              <a:rPr lang="en-US" sz="3200" b="1" dirty="0" err="1">
                <a:solidFill>
                  <a:srgbClr val="820000"/>
                </a:solidFill>
                <a:latin typeface="Garamond" pitchFamily="18" charset="0"/>
              </a:rPr>
              <a:t>osobina</a:t>
            </a:r>
            <a:r>
              <a:rPr lang="sr-Latn-RS" sz="3200" b="1" dirty="0">
                <a:solidFill>
                  <a:srgbClr val="820000"/>
                </a:solidFill>
                <a:latin typeface="Garamond" pitchFamily="18" charset="0"/>
              </a:rPr>
              <a:t> </a:t>
            </a:r>
            <a:r>
              <a:rPr lang="en-US" sz="3200" b="1" dirty="0" err="1">
                <a:solidFill>
                  <a:srgbClr val="820000"/>
                </a:solidFill>
                <a:latin typeface="Garamond" pitchFamily="18" charset="0"/>
              </a:rPr>
              <a:t>krvi</a:t>
            </a:r>
            <a:r>
              <a:rPr lang="sr-Latn-RS" sz="3200" b="1" dirty="0">
                <a:solidFill>
                  <a:srgbClr val="820000"/>
                </a:solidFill>
                <a:latin typeface="Garamond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820000"/>
                </a:solidFill>
                <a:latin typeface="Garamond" pitchFamily="18" charset="0"/>
              </a:rPr>
              <a:t>Centrifugiranje</a:t>
            </a:r>
            <a:r>
              <a:rPr lang="en-US" sz="3200" b="1" dirty="0">
                <a:solidFill>
                  <a:srgbClr val="820000"/>
                </a:solidFill>
                <a:latin typeface="Garamond" pitchFamily="18" charset="0"/>
              </a:rPr>
              <a:t> </a:t>
            </a:r>
            <a:r>
              <a:rPr lang="en-US" sz="3200" b="1" dirty="0" err="1">
                <a:solidFill>
                  <a:srgbClr val="820000"/>
                </a:solidFill>
                <a:latin typeface="Garamond" pitchFamily="18" charset="0"/>
              </a:rPr>
              <a:t>krvi</a:t>
            </a:r>
            <a:endParaRPr lang="sr-Latn-RS" sz="3200" b="1" dirty="0">
              <a:solidFill>
                <a:srgbClr val="820000"/>
              </a:solidFill>
              <a:latin typeface="Garamond" pitchFamily="18" charset="0"/>
            </a:endParaRPr>
          </a:p>
          <a:p>
            <a:pPr algn="ctr"/>
            <a:r>
              <a:rPr lang="sr-Latn-RS" sz="3200" b="1" dirty="0">
                <a:solidFill>
                  <a:srgbClr val="820000"/>
                </a:solidFill>
                <a:latin typeface="Garamond" pitchFamily="18" charset="0"/>
              </a:rPr>
              <a:t>Hematokritska vrednost</a:t>
            </a:r>
          </a:p>
          <a:p>
            <a:pPr algn="ctr"/>
            <a:r>
              <a:rPr lang="sr-Latn-RS" sz="3200" b="1" dirty="0">
                <a:solidFill>
                  <a:srgbClr val="820000"/>
                </a:solidFill>
                <a:latin typeface="Garamond" pitchFamily="18" charset="0"/>
              </a:rPr>
              <a:t>Izdvajanje krvne plazme i krvnog seruma </a:t>
            </a:r>
            <a:endParaRPr lang="en-US" sz="3200" b="1" dirty="0">
              <a:solidFill>
                <a:srgbClr val="820000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3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96605" y="258520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Hematološki profil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9552" y="1160994"/>
            <a:ext cx="3672408" cy="43106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chemeClr val="bg1"/>
                </a:solidFill>
                <a:latin typeface="Garamond" panose="02020404030301010803" pitchFamily="18" charset="0"/>
              </a:rPr>
              <a:t>Broj ćelija</a:t>
            </a:r>
            <a:endParaRPr lang="sr-Latn-RS" sz="2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60032" y="1160994"/>
            <a:ext cx="3672408" cy="43106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chemeClr val="bg1"/>
                </a:solidFill>
                <a:latin typeface="Garamond" panose="02020404030301010803" pitchFamily="18" charset="0"/>
              </a:rPr>
              <a:t>Morfologija (izgled) ćelija</a:t>
            </a:r>
            <a:endParaRPr lang="sr-Latn-RS" sz="2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39552" y="1745600"/>
            <a:ext cx="3672408" cy="431064"/>
          </a:xfrm>
          <a:prstGeom prst="round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Komorica za brojanje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872836" y="1745600"/>
            <a:ext cx="3672408" cy="431064"/>
          </a:xfrm>
          <a:prstGeom prst="round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Krvni razmaz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808" y="4005064"/>
            <a:ext cx="3362449" cy="24497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239581"/>
            <a:ext cx="1985810" cy="13993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564904"/>
            <a:ext cx="3037939" cy="8185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24" y="3976924"/>
            <a:ext cx="2673663" cy="2477903"/>
          </a:xfrm>
          <a:prstGeom prst="ellipse">
            <a:avLst/>
          </a:prstGeom>
          <a:ln w="63500" cap="rnd">
            <a:solidFill>
              <a:schemeClr val="tx2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125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9512" y="260648"/>
            <a:ext cx="871296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latin typeface="Garamond" pitchFamily="18" charset="0"/>
              </a:rPr>
              <a:t>Posmatranje eritrocita i leukocita u komorici za brojanje</a:t>
            </a:r>
            <a:endParaRPr lang="en-US" sz="2800" b="1" dirty="0">
              <a:latin typeface="Garamond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656" y="3023199"/>
            <a:ext cx="2987824" cy="35924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3" y="1124744"/>
            <a:ext cx="5509614" cy="549087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51720" y="2996952"/>
            <a:ext cx="360040" cy="3362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27989" y="3333242"/>
            <a:ext cx="360040" cy="3362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788029" y="3702036"/>
            <a:ext cx="360040" cy="3362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48069" y="4062743"/>
            <a:ext cx="360040" cy="3362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67949" y="4418666"/>
            <a:ext cx="360040" cy="3362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051720" y="2996952"/>
            <a:ext cx="1800200" cy="175800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87826" y="2616612"/>
            <a:ext cx="1927987" cy="288032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>
                <a:solidFill>
                  <a:srgbClr val="FF0000"/>
                </a:solidFill>
                <a:latin typeface="Garamond" panose="02020404030301010803" pitchFamily="18" charset="0"/>
              </a:rPr>
              <a:t>Centralni kvadrat</a:t>
            </a:r>
            <a:endParaRPr lang="en-US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492896"/>
            <a:ext cx="3286651" cy="28083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88" y="1124744"/>
            <a:ext cx="5646283" cy="549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5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6" grpId="1" animBg="1"/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59632" y="260648"/>
            <a:ext cx="6624736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Zašto razblažujemo krv u komorici?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1" y="2185537"/>
            <a:ext cx="4128458" cy="30963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75124" y="3530669"/>
            <a:ext cx="593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b="1" dirty="0">
                <a:solidFill>
                  <a:srgbClr val="820000"/>
                </a:solidFill>
                <a:latin typeface="Garamond" panose="02020404030301010803" pitchFamily="18" charset="0"/>
              </a:rPr>
              <a:t>V.S.</a:t>
            </a:r>
            <a:endParaRPr lang="en-US" sz="20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791" y="2160240"/>
            <a:ext cx="4187957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1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8" y="3717032"/>
            <a:ext cx="7956376" cy="265756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5796136" y="2390339"/>
            <a:ext cx="1008112" cy="2010769"/>
          </a:xfrm>
          <a:prstGeom prst="straightConnector1">
            <a:avLst/>
          </a:prstGeom>
          <a:ln w="57150">
            <a:solidFill>
              <a:srgbClr val="82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336196" y="2390339"/>
            <a:ext cx="468052" cy="2784855"/>
          </a:xfrm>
          <a:prstGeom prst="straightConnector1">
            <a:avLst/>
          </a:prstGeom>
          <a:ln w="57150">
            <a:solidFill>
              <a:srgbClr val="82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580112" y="1647832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b="1" dirty="0">
                <a:solidFill>
                  <a:srgbClr val="820000"/>
                </a:solidFill>
                <a:latin typeface="Garamond" panose="02020404030301010803" pitchFamily="18" charset="0"/>
              </a:rPr>
              <a:t>Pernati rub</a:t>
            </a:r>
            <a:endParaRPr lang="en-US" sz="36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276548" y="3695268"/>
            <a:ext cx="1801560" cy="2508736"/>
          </a:xfrm>
          <a:custGeom>
            <a:avLst/>
            <a:gdLst>
              <a:gd name="connsiteX0" fmla="*/ 160280 w 1801560"/>
              <a:gd name="connsiteY0" fmla="*/ 10040 h 2508736"/>
              <a:gd name="connsiteX1" fmla="*/ 406770 w 1801560"/>
              <a:gd name="connsiteY1" fmla="*/ 137261 h 2508736"/>
              <a:gd name="connsiteX2" fmla="*/ 685066 w 1801560"/>
              <a:gd name="connsiteY2" fmla="*/ 264482 h 2508736"/>
              <a:gd name="connsiteX3" fmla="*/ 1082631 w 1801560"/>
              <a:gd name="connsiteY3" fmla="*/ 471215 h 2508736"/>
              <a:gd name="connsiteX4" fmla="*/ 1376829 w 1801560"/>
              <a:gd name="connsiteY4" fmla="*/ 701803 h 2508736"/>
              <a:gd name="connsiteX5" fmla="*/ 1639222 w 1801560"/>
              <a:gd name="connsiteY5" fmla="*/ 948294 h 2508736"/>
              <a:gd name="connsiteX6" fmla="*/ 1758492 w 1801560"/>
              <a:gd name="connsiteY6" fmla="*/ 1178882 h 2508736"/>
              <a:gd name="connsiteX7" fmla="*/ 1798249 w 1801560"/>
              <a:gd name="connsiteY7" fmla="*/ 1401518 h 2508736"/>
              <a:gd name="connsiteX8" fmla="*/ 1790297 w 1801560"/>
              <a:gd name="connsiteY8" fmla="*/ 1663911 h 2508736"/>
              <a:gd name="connsiteX9" fmla="*/ 1718735 w 1801560"/>
              <a:gd name="connsiteY9" fmla="*/ 1886548 h 2508736"/>
              <a:gd name="connsiteX10" fmla="*/ 1567661 w 1801560"/>
              <a:gd name="connsiteY10" fmla="*/ 2085330 h 2508736"/>
              <a:gd name="connsiteX11" fmla="*/ 1305268 w 1801560"/>
              <a:gd name="connsiteY11" fmla="*/ 2220502 h 2508736"/>
              <a:gd name="connsiteX12" fmla="*/ 1074680 w 1801560"/>
              <a:gd name="connsiteY12" fmla="*/ 2363626 h 2508736"/>
              <a:gd name="connsiteX13" fmla="*/ 867946 w 1801560"/>
              <a:gd name="connsiteY13" fmla="*/ 2459042 h 2508736"/>
              <a:gd name="connsiteX14" fmla="*/ 756628 w 1801560"/>
              <a:gd name="connsiteY14" fmla="*/ 2506749 h 2508736"/>
              <a:gd name="connsiteX15" fmla="*/ 637358 w 1801560"/>
              <a:gd name="connsiteY15" fmla="*/ 2490847 h 2508736"/>
              <a:gd name="connsiteX16" fmla="*/ 708920 w 1801560"/>
              <a:gd name="connsiteY16" fmla="*/ 2411334 h 2508736"/>
              <a:gd name="connsiteX17" fmla="*/ 867946 w 1801560"/>
              <a:gd name="connsiteY17" fmla="*/ 2331821 h 2508736"/>
              <a:gd name="connsiteX18" fmla="*/ 1114436 w 1801560"/>
              <a:gd name="connsiteY18" fmla="*/ 2196649 h 2508736"/>
              <a:gd name="connsiteX19" fmla="*/ 1345024 w 1801560"/>
              <a:gd name="connsiteY19" fmla="*/ 2061476 h 2508736"/>
              <a:gd name="connsiteX20" fmla="*/ 1504050 w 1801560"/>
              <a:gd name="connsiteY20" fmla="*/ 1942207 h 2508736"/>
              <a:gd name="connsiteX21" fmla="*/ 1599466 w 1801560"/>
              <a:gd name="connsiteY21" fmla="*/ 1727522 h 2508736"/>
              <a:gd name="connsiteX22" fmla="*/ 1639222 w 1801560"/>
              <a:gd name="connsiteY22" fmla="*/ 1536690 h 2508736"/>
              <a:gd name="connsiteX23" fmla="*/ 1655125 w 1801560"/>
              <a:gd name="connsiteY23" fmla="*/ 1329956 h 2508736"/>
              <a:gd name="connsiteX24" fmla="*/ 1575612 w 1801560"/>
              <a:gd name="connsiteY24" fmla="*/ 1123222 h 2508736"/>
              <a:gd name="connsiteX25" fmla="*/ 1392732 w 1801560"/>
              <a:gd name="connsiteY25" fmla="*/ 956245 h 2508736"/>
              <a:gd name="connsiteX26" fmla="*/ 1217803 w 1801560"/>
              <a:gd name="connsiteY26" fmla="*/ 773365 h 2508736"/>
              <a:gd name="connsiteX27" fmla="*/ 963362 w 1801560"/>
              <a:gd name="connsiteY27" fmla="*/ 590485 h 2508736"/>
              <a:gd name="connsiteX28" fmla="*/ 629407 w 1801560"/>
              <a:gd name="connsiteY28" fmla="*/ 423508 h 2508736"/>
              <a:gd name="connsiteX29" fmla="*/ 351111 w 1801560"/>
              <a:gd name="connsiteY29" fmla="*/ 248579 h 2508736"/>
              <a:gd name="connsiteX30" fmla="*/ 104621 w 1801560"/>
              <a:gd name="connsiteY30" fmla="*/ 129309 h 2508736"/>
              <a:gd name="connsiteX31" fmla="*/ 33059 w 1801560"/>
              <a:gd name="connsiteY31" fmla="*/ 65699 h 2508736"/>
              <a:gd name="connsiteX32" fmla="*/ 1254 w 1801560"/>
              <a:gd name="connsiteY32" fmla="*/ 25942 h 2508736"/>
              <a:gd name="connsiteX33" fmla="*/ 17156 w 1801560"/>
              <a:gd name="connsiteY33" fmla="*/ 10040 h 2508736"/>
              <a:gd name="connsiteX34" fmla="*/ 160280 w 1801560"/>
              <a:gd name="connsiteY34" fmla="*/ 10040 h 2508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801560" h="2508736">
                <a:moveTo>
                  <a:pt x="160280" y="10040"/>
                </a:moveTo>
                <a:cubicBezTo>
                  <a:pt x="225216" y="31243"/>
                  <a:pt x="319306" y="94854"/>
                  <a:pt x="406770" y="137261"/>
                </a:cubicBezTo>
                <a:cubicBezTo>
                  <a:pt x="494234" y="179668"/>
                  <a:pt x="572423" y="208823"/>
                  <a:pt x="685066" y="264482"/>
                </a:cubicBezTo>
                <a:cubicBezTo>
                  <a:pt x="797710" y="320141"/>
                  <a:pt x="967337" y="398328"/>
                  <a:pt x="1082631" y="471215"/>
                </a:cubicBezTo>
                <a:cubicBezTo>
                  <a:pt x="1197925" y="544102"/>
                  <a:pt x="1284064" y="622290"/>
                  <a:pt x="1376829" y="701803"/>
                </a:cubicBezTo>
                <a:cubicBezTo>
                  <a:pt x="1469594" y="781316"/>
                  <a:pt x="1575612" y="868781"/>
                  <a:pt x="1639222" y="948294"/>
                </a:cubicBezTo>
                <a:cubicBezTo>
                  <a:pt x="1702832" y="1027807"/>
                  <a:pt x="1731988" y="1103345"/>
                  <a:pt x="1758492" y="1178882"/>
                </a:cubicBezTo>
                <a:cubicBezTo>
                  <a:pt x="1784997" y="1254419"/>
                  <a:pt x="1792948" y="1320680"/>
                  <a:pt x="1798249" y="1401518"/>
                </a:cubicBezTo>
                <a:cubicBezTo>
                  <a:pt x="1803550" y="1482356"/>
                  <a:pt x="1803549" y="1583073"/>
                  <a:pt x="1790297" y="1663911"/>
                </a:cubicBezTo>
                <a:cubicBezTo>
                  <a:pt x="1777045" y="1744749"/>
                  <a:pt x="1755841" y="1816312"/>
                  <a:pt x="1718735" y="1886548"/>
                </a:cubicBezTo>
                <a:cubicBezTo>
                  <a:pt x="1681629" y="1956784"/>
                  <a:pt x="1636572" y="2029671"/>
                  <a:pt x="1567661" y="2085330"/>
                </a:cubicBezTo>
                <a:cubicBezTo>
                  <a:pt x="1498750" y="2140989"/>
                  <a:pt x="1387431" y="2174119"/>
                  <a:pt x="1305268" y="2220502"/>
                </a:cubicBezTo>
                <a:cubicBezTo>
                  <a:pt x="1223105" y="2266885"/>
                  <a:pt x="1147567" y="2323869"/>
                  <a:pt x="1074680" y="2363626"/>
                </a:cubicBezTo>
                <a:cubicBezTo>
                  <a:pt x="1001793" y="2403383"/>
                  <a:pt x="920955" y="2435188"/>
                  <a:pt x="867946" y="2459042"/>
                </a:cubicBezTo>
                <a:cubicBezTo>
                  <a:pt x="814937" y="2482896"/>
                  <a:pt x="795059" y="2501448"/>
                  <a:pt x="756628" y="2506749"/>
                </a:cubicBezTo>
                <a:cubicBezTo>
                  <a:pt x="718197" y="2512050"/>
                  <a:pt x="645309" y="2506749"/>
                  <a:pt x="637358" y="2490847"/>
                </a:cubicBezTo>
                <a:cubicBezTo>
                  <a:pt x="629407" y="2474945"/>
                  <a:pt x="670489" y="2437838"/>
                  <a:pt x="708920" y="2411334"/>
                </a:cubicBezTo>
                <a:cubicBezTo>
                  <a:pt x="747351" y="2384830"/>
                  <a:pt x="800360" y="2367602"/>
                  <a:pt x="867946" y="2331821"/>
                </a:cubicBezTo>
                <a:cubicBezTo>
                  <a:pt x="935532" y="2296040"/>
                  <a:pt x="1034923" y="2241706"/>
                  <a:pt x="1114436" y="2196649"/>
                </a:cubicBezTo>
                <a:cubicBezTo>
                  <a:pt x="1193949" y="2151592"/>
                  <a:pt x="1280088" y="2103883"/>
                  <a:pt x="1345024" y="2061476"/>
                </a:cubicBezTo>
                <a:cubicBezTo>
                  <a:pt x="1409960" y="2019069"/>
                  <a:pt x="1461643" y="1997866"/>
                  <a:pt x="1504050" y="1942207"/>
                </a:cubicBezTo>
                <a:cubicBezTo>
                  <a:pt x="1546457" y="1886548"/>
                  <a:pt x="1576937" y="1795108"/>
                  <a:pt x="1599466" y="1727522"/>
                </a:cubicBezTo>
                <a:cubicBezTo>
                  <a:pt x="1621995" y="1659936"/>
                  <a:pt x="1629946" y="1602951"/>
                  <a:pt x="1639222" y="1536690"/>
                </a:cubicBezTo>
                <a:cubicBezTo>
                  <a:pt x="1648499" y="1470429"/>
                  <a:pt x="1665727" y="1398867"/>
                  <a:pt x="1655125" y="1329956"/>
                </a:cubicBezTo>
                <a:cubicBezTo>
                  <a:pt x="1644523" y="1261045"/>
                  <a:pt x="1619344" y="1185507"/>
                  <a:pt x="1575612" y="1123222"/>
                </a:cubicBezTo>
                <a:cubicBezTo>
                  <a:pt x="1531880" y="1060937"/>
                  <a:pt x="1452367" y="1014555"/>
                  <a:pt x="1392732" y="956245"/>
                </a:cubicBezTo>
                <a:cubicBezTo>
                  <a:pt x="1333097" y="897936"/>
                  <a:pt x="1289365" y="834325"/>
                  <a:pt x="1217803" y="773365"/>
                </a:cubicBezTo>
                <a:cubicBezTo>
                  <a:pt x="1146241" y="712405"/>
                  <a:pt x="1061428" y="648794"/>
                  <a:pt x="963362" y="590485"/>
                </a:cubicBezTo>
                <a:cubicBezTo>
                  <a:pt x="865296" y="532176"/>
                  <a:pt x="731449" y="480492"/>
                  <a:pt x="629407" y="423508"/>
                </a:cubicBezTo>
                <a:cubicBezTo>
                  <a:pt x="527365" y="366524"/>
                  <a:pt x="438575" y="297612"/>
                  <a:pt x="351111" y="248579"/>
                </a:cubicBezTo>
                <a:cubicBezTo>
                  <a:pt x="263647" y="199546"/>
                  <a:pt x="157630" y="159789"/>
                  <a:pt x="104621" y="129309"/>
                </a:cubicBezTo>
                <a:cubicBezTo>
                  <a:pt x="51612" y="98829"/>
                  <a:pt x="50287" y="82927"/>
                  <a:pt x="33059" y="65699"/>
                </a:cubicBezTo>
                <a:cubicBezTo>
                  <a:pt x="15831" y="48471"/>
                  <a:pt x="1254" y="25942"/>
                  <a:pt x="1254" y="25942"/>
                </a:cubicBezTo>
                <a:cubicBezTo>
                  <a:pt x="-1397" y="16666"/>
                  <a:pt x="-1397" y="12690"/>
                  <a:pt x="17156" y="10040"/>
                </a:cubicBezTo>
                <a:cubicBezTo>
                  <a:pt x="35709" y="7390"/>
                  <a:pt x="95344" y="-11163"/>
                  <a:pt x="160280" y="10040"/>
                </a:cubicBezTo>
                <a:close/>
              </a:path>
            </a:pathLst>
          </a:custGeom>
          <a:noFill/>
          <a:ln w="57150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070958" y="1632276"/>
            <a:ext cx="5076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b="1" dirty="0">
                <a:solidFill>
                  <a:srgbClr val="820000"/>
                </a:solidFill>
                <a:latin typeface="Garamond" panose="02020404030301010803" pitchFamily="18" charset="0"/>
              </a:rPr>
              <a:t>Područje za posmatranje</a:t>
            </a:r>
            <a:endParaRPr lang="en-US" sz="36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9675" y="1632276"/>
            <a:ext cx="2823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b="1" dirty="0">
                <a:solidFill>
                  <a:srgbClr val="820000"/>
                </a:solidFill>
                <a:latin typeface="Garamond" panose="02020404030301010803" pitchFamily="18" charset="0"/>
              </a:rPr>
              <a:t>Telo razmaza</a:t>
            </a:r>
            <a:endParaRPr lang="en-US" sz="36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3174208" y="3710823"/>
            <a:ext cx="2730648" cy="2455027"/>
          </a:xfrm>
          <a:custGeom>
            <a:avLst/>
            <a:gdLst>
              <a:gd name="connsiteX0" fmla="*/ 64292 w 2730648"/>
              <a:gd name="connsiteY0" fmla="*/ 36223 h 2487323"/>
              <a:gd name="connsiteX1" fmla="*/ 972342 w 2730648"/>
              <a:gd name="connsiteY1" fmla="*/ 29873 h 2487323"/>
              <a:gd name="connsiteX2" fmla="*/ 1131092 w 2730648"/>
              <a:gd name="connsiteY2" fmla="*/ 125123 h 2487323"/>
              <a:gd name="connsiteX3" fmla="*/ 1327942 w 2730648"/>
              <a:gd name="connsiteY3" fmla="*/ 201323 h 2487323"/>
              <a:gd name="connsiteX4" fmla="*/ 1537492 w 2730648"/>
              <a:gd name="connsiteY4" fmla="*/ 328323 h 2487323"/>
              <a:gd name="connsiteX5" fmla="*/ 1759742 w 2730648"/>
              <a:gd name="connsiteY5" fmla="*/ 468023 h 2487323"/>
              <a:gd name="connsiteX6" fmla="*/ 2045492 w 2730648"/>
              <a:gd name="connsiteY6" fmla="*/ 601373 h 2487323"/>
              <a:gd name="connsiteX7" fmla="*/ 2267742 w 2730648"/>
              <a:gd name="connsiteY7" fmla="*/ 747423 h 2487323"/>
              <a:gd name="connsiteX8" fmla="*/ 2407442 w 2730648"/>
              <a:gd name="connsiteY8" fmla="*/ 880773 h 2487323"/>
              <a:gd name="connsiteX9" fmla="*/ 2591592 w 2730648"/>
              <a:gd name="connsiteY9" fmla="*/ 1071273 h 2487323"/>
              <a:gd name="connsiteX10" fmla="*/ 2705892 w 2730648"/>
              <a:gd name="connsiteY10" fmla="*/ 1217323 h 2487323"/>
              <a:gd name="connsiteX11" fmla="*/ 2724942 w 2730648"/>
              <a:gd name="connsiteY11" fmla="*/ 1426873 h 2487323"/>
              <a:gd name="connsiteX12" fmla="*/ 2718592 w 2730648"/>
              <a:gd name="connsiteY12" fmla="*/ 1674523 h 2487323"/>
              <a:gd name="connsiteX13" fmla="*/ 2597942 w 2730648"/>
              <a:gd name="connsiteY13" fmla="*/ 1928523 h 2487323"/>
              <a:gd name="connsiteX14" fmla="*/ 2274092 w 2730648"/>
              <a:gd name="connsiteY14" fmla="*/ 2157123 h 2487323"/>
              <a:gd name="connsiteX15" fmla="*/ 1943892 w 2730648"/>
              <a:gd name="connsiteY15" fmla="*/ 2315873 h 2487323"/>
              <a:gd name="connsiteX16" fmla="*/ 1772442 w 2730648"/>
              <a:gd name="connsiteY16" fmla="*/ 2430173 h 2487323"/>
              <a:gd name="connsiteX17" fmla="*/ 1664492 w 2730648"/>
              <a:gd name="connsiteY17" fmla="*/ 2487323 h 2487323"/>
              <a:gd name="connsiteX18" fmla="*/ 1251742 w 2730648"/>
              <a:gd name="connsiteY18" fmla="*/ 2461923 h 2487323"/>
              <a:gd name="connsiteX19" fmla="*/ 699292 w 2730648"/>
              <a:gd name="connsiteY19" fmla="*/ 2417473 h 2487323"/>
              <a:gd name="connsiteX20" fmla="*/ 540542 w 2730648"/>
              <a:gd name="connsiteY20" fmla="*/ 2385723 h 2487323"/>
              <a:gd name="connsiteX21" fmla="*/ 57942 w 2730648"/>
              <a:gd name="connsiteY21" fmla="*/ 2398423 h 2487323"/>
              <a:gd name="connsiteX22" fmla="*/ 45242 w 2730648"/>
              <a:gd name="connsiteY22" fmla="*/ 1903123 h 2487323"/>
              <a:gd name="connsiteX23" fmla="*/ 51592 w 2730648"/>
              <a:gd name="connsiteY23" fmla="*/ 1141123 h 2487323"/>
              <a:gd name="connsiteX24" fmla="*/ 70642 w 2730648"/>
              <a:gd name="connsiteY24" fmla="*/ 442623 h 2487323"/>
              <a:gd name="connsiteX25" fmla="*/ 64292 w 2730648"/>
              <a:gd name="connsiteY25" fmla="*/ 36223 h 24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730648" h="2487323">
                <a:moveTo>
                  <a:pt x="64292" y="36223"/>
                </a:moveTo>
                <a:cubicBezTo>
                  <a:pt x="214575" y="-32569"/>
                  <a:pt x="794542" y="15056"/>
                  <a:pt x="972342" y="29873"/>
                </a:cubicBezTo>
                <a:cubicBezTo>
                  <a:pt x="1150142" y="44690"/>
                  <a:pt x="1071825" y="96548"/>
                  <a:pt x="1131092" y="125123"/>
                </a:cubicBezTo>
                <a:cubicBezTo>
                  <a:pt x="1190359" y="153698"/>
                  <a:pt x="1260209" y="167456"/>
                  <a:pt x="1327942" y="201323"/>
                </a:cubicBezTo>
                <a:cubicBezTo>
                  <a:pt x="1395675" y="235190"/>
                  <a:pt x="1465525" y="283873"/>
                  <a:pt x="1537492" y="328323"/>
                </a:cubicBezTo>
                <a:cubicBezTo>
                  <a:pt x="1609459" y="372773"/>
                  <a:pt x="1675075" y="422515"/>
                  <a:pt x="1759742" y="468023"/>
                </a:cubicBezTo>
                <a:cubicBezTo>
                  <a:pt x="1844409" y="513531"/>
                  <a:pt x="1960825" y="554806"/>
                  <a:pt x="2045492" y="601373"/>
                </a:cubicBezTo>
                <a:cubicBezTo>
                  <a:pt x="2130159" y="647940"/>
                  <a:pt x="2207417" y="700856"/>
                  <a:pt x="2267742" y="747423"/>
                </a:cubicBezTo>
                <a:cubicBezTo>
                  <a:pt x="2328067" y="793990"/>
                  <a:pt x="2353467" y="826798"/>
                  <a:pt x="2407442" y="880773"/>
                </a:cubicBezTo>
                <a:cubicBezTo>
                  <a:pt x="2461417" y="934748"/>
                  <a:pt x="2541850" y="1015181"/>
                  <a:pt x="2591592" y="1071273"/>
                </a:cubicBezTo>
                <a:cubicBezTo>
                  <a:pt x="2641334" y="1127365"/>
                  <a:pt x="2683667" y="1158056"/>
                  <a:pt x="2705892" y="1217323"/>
                </a:cubicBezTo>
                <a:cubicBezTo>
                  <a:pt x="2728117" y="1276590"/>
                  <a:pt x="2722825" y="1350673"/>
                  <a:pt x="2724942" y="1426873"/>
                </a:cubicBezTo>
                <a:cubicBezTo>
                  <a:pt x="2727059" y="1503073"/>
                  <a:pt x="2739759" y="1590915"/>
                  <a:pt x="2718592" y="1674523"/>
                </a:cubicBezTo>
                <a:cubicBezTo>
                  <a:pt x="2697425" y="1758131"/>
                  <a:pt x="2672025" y="1848090"/>
                  <a:pt x="2597942" y="1928523"/>
                </a:cubicBezTo>
                <a:cubicBezTo>
                  <a:pt x="2523859" y="2008956"/>
                  <a:pt x="2383100" y="2092565"/>
                  <a:pt x="2274092" y="2157123"/>
                </a:cubicBezTo>
                <a:cubicBezTo>
                  <a:pt x="2165084" y="2221681"/>
                  <a:pt x="2027500" y="2270365"/>
                  <a:pt x="1943892" y="2315873"/>
                </a:cubicBezTo>
                <a:cubicBezTo>
                  <a:pt x="1860284" y="2361381"/>
                  <a:pt x="1819009" y="2401598"/>
                  <a:pt x="1772442" y="2430173"/>
                </a:cubicBezTo>
                <a:cubicBezTo>
                  <a:pt x="1725875" y="2458748"/>
                  <a:pt x="1751275" y="2482031"/>
                  <a:pt x="1664492" y="2487323"/>
                </a:cubicBezTo>
                <a:lnTo>
                  <a:pt x="1251742" y="2461923"/>
                </a:lnTo>
                <a:lnTo>
                  <a:pt x="699292" y="2417473"/>
                </a:lnTo>
                <a:cubicBezTo>
                  <a:pt x="580759" y="2404773"/>
                  <a:pt x="647434" y="2388898"/>
                  <a:pt x="540542" y="2385723"/>
                </a:cubicBezTo>
                <a:cubicBezTo>
                  <a:pt x="433650" y="2382548"/>
                  <a:pt x="140492" y="2478856"/>
                  <a:pt x="57942" y="2398423"/>
                </a:cubicBezTo>
                <a:cubicBezTo>
                  <a:pt x="-24608" y="2317990"/>
                  <a:pt x="46300" y="2112673"/>
                  <a:pt x="45242" y="1903123"/>
                </a:cubicBezTo>
                <a:cubicBezTo>
                  <a:pt x="44184" y="1693573"/>
                  <a:pt x="47359" y="1384540"/>
                  <a:pt x="51592" y="1141123"/>
                </a:cubicBezTo>
                <a:cubicBezTo>
                  <a:pt x="55825" y="897706"/>
                  <a:pt x="66409" y="627831"/>
                  <a:pt x="70642" y="442623"/>
                </a:cubicBezTo>
                <a:cubicBezTo>
                  <a:pt x="74875" y="257415"/>
                  <a:pt x="-85991" y="105015"/>
                  <a:pt x="64292" y="36223"/>
                </a:cubicBezTo>
                <a:close/>
              </a:path>
            </a:pathLst>
          </a:custGeom>
          <a:noFill/>
          <a:ln w="57150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283572" y="5930694"/>
            <a:ext cx="4209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>
                <a:solidFill>
                  <a:srgbClr val="820000"/>
                </a:solidFill>
                <a:latin typeface="Garamond" panose="02020404030301010803" pitchFamily="18" charset="0"/>
              </a:rPr>
              <a:t>Kap imerzionog ulja</a:t>
            </a:r>
            <a:endParaRPr lang="en-US" sz="32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79512" y="260648"/>
            <a:ext cx="871296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latin typeface="Garamond" pitchFamily="18" charset="0"/>
              </a:rPr>
              <a:t>Posmatranje eritrocita i leukocita na krvnom razmazu</a:t>
            </a:r>
            <a:endParaRPr lang="en-US" sz="28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7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9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9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9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9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 animBg="1"/>
      <p:bldP spid="16" grpId="1" animBg="1"/>
      <p:bldP spid="17" grpId="0"/>
      <p:bldP spid="17" grpId="1"/>
      <p:bldP spid="25" grpId="0"/>
      <p:bldP spid="25" grpId="1"/>
      <p:bldP spid="26" grpId="0" animBg="1"/>
      <p:bldP spid="26" grpId="1" animBg="1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96605" y="258520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Uzimanje krvi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192" y="4149080"/>
            <a:ext cx="3609808" cy="2708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8498"/>
            <a:ext cx="3419872" cy="26295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152352"/>
            <a:ext cx="2919995" cy="1705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589240"/>
            <a:ext cx="1986560" cy="12687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42036" y="2917712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400" b="1" i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V. subcutanea abdominis</a:t>
            </a:r>
            <a:endParaRPr lang="en-US" sz="4400" b="1" i="1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77500" y="2043875"/>
            <a:ext cx="2870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400" b="1" i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V. coccigea</a:t>
            </a:r>
            <a:endParaRPr lang="en-US" sz="4400" b="1" i="1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36664" y="1145120"/>
            <a:ext cx="2952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400" b="1" i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V. jugularis</a:t>
            </a:r>
            <a:endParaRPr lang="en-US" sz="4400" b="1" i="1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8" y="3682528"/>
            <a:ext cx="5446524" cy="30782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710" y="4514802"/>
            <a:ext cx="3477003" cy="234319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27917" y="1159456"/>
            <a:ext cx="2952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4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Ušna vena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19599" y="2043874"/>
            <a:ext cx="65095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4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Venski cefalični pleksus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6912"/>
            <a:ext cx="9252520" cy="4800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96487" y="1336013"/>
            <a:ext cx="31714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400" b="1" i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V. jugularis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126868" y="6200777"/>
            <a:ext cx="6509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000" b="1" i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V. cephalica antrbrachii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71710" y="1328944"/>
            <a:ext cx="32047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400" b="1" i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V. saphena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691" y="2170111"/>
            <a:ext cx="5976919" cy="477555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207518" y="1161332"/>
            <a:ext cx="2952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400" b="1" i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V. ulnaris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426" y="2565186"/>
            <a:ext cx="6474027" cy="431601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72" y="4127925"/>
            <a:ext cx="2985765" cy="274857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7097">
            <a:off x="6244789" y="292893"/>
            <a:ext cx="3848358" cy="2559284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2496605" y="260804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Manje količine krvi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84529" y="2944156"/>
            <a:ext cx="3744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4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Ušna školjka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527407" y="3484476"/>
            <a:ext cx="3096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4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Kresta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81351" y="1866187"/>
            <a:ext cx="13626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4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Rep</a:t>
            </a:r>
          </a:p>
        </p:txBody>
      </p:sp>
    </p:spTree>
    <p:extLst>
      <p:ext uri="{BB962C8B-B14F-4D97-AF65-F5344CB8AC3E}">
        <p14:creationId xmlns:p14="http://schemas.microsoft.com/office/powerpoint/2010/main" val="18133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8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8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8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8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8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8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8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7" grpId="0"/>
      <p:bldP spid="17" grpId="1"/>
      <p:bldP spid="18" grpId="0"/>
      <p:bldP spid="18" grpId="1"/>
      <p:bldP spid="21" grpId="0"/>
      <p:bldP spid="21" grpId="1"/>
      <p:bldP spid="22" grpId="0"/>
      <p:bldP spid="22" grpId="1"/>
      <p:bldP spid="23" grpId="0"/>
      <p:bldP spid="23" grpId="1"/>
      <p:bldP spid="25" grpId="0"/>
      <p:bldP spid="25" grpId="1"/>
      <p:bldP spid="30" grpId="0" animBg="1"/>
      <p:bldP spid="32" grpId="0"/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96605" y="260804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Uzimanje krvi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68" y="995478"/>
            <a:ext cx="3936437" cy="29523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161" y="995478"/>
            <a:ext cx="3965393" cy="2952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08" y="4233199"/>
            <a:ext cx="3960440" cy="25050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157" y="4233200"/>
            <a:ext cx="3978260" cy="250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6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Korisnik\My Documents\Downloads\slicice\CAM000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7476" y="1340768"/>
            <a:ext cx="6448370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4"/>
          <p:cNvSpPr/>
          <p:nvPr/>
        </p:nvSpPr>
        <p:spPr>
          <a:xfrm>
            <a:off x="1331639" y="260648"/>
            <a:ext cx="6444207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Uzimanje krvi za brojanje eritrocita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94928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dirty="0">
                <a:solidFill>
                  <a:schemeClr val="bg1"/>
                </a:solidFill>
                <a:latin typeface="Garamond" panose="02020404030301010803" pitchFamily="18" charset="0"/>
              </a:rPr>
              <a:t>1. Brijanje dlake i dezinfekcija 70 % etanolom.</a:t>
            </a:r>
          </a:p>
        </p:txBody>
      </p:sp>
      <p:pic>
        <p:nvPicPr>
          <p:cNvPr id="7" name="Picture 6" descr="C:\Documents and Settings\Korisnik\My Documents\Downloads\slicice\CAM000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7476" y="1340768"/>
            <a:ext cx="6448370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0" y="594927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dirty="0">
                <a:solidFill>
                  <a:schemeClr val="bg1"/>
                </a:solidFill>
                <a:latin typeface="Garamond" panose="02020404030301010803" pitchFamily="18" charset="0"/>
              </a:rPr>
              <a:t>2. Ubod sterilnom iglom.</a:t>
            </a:r>
          </a:p>
        </p:txBody>
      </p:sp>
      <p:pic>
        <p:nvPicPr>
          <p:cNvPr id="10" name="Picture 9" descr="C:\Documents and Settings\Korisnik\My Documents\Downloads\slicice\CAM000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7476" y="1322601"/>
            <a:ext cx="6448370" cy="4554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0" y="594927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dirty="0">
                <a:solidFill>
                  <a:schemeClr val="bg1"/>
                </a:solidFill>
                <a:latin typeface="Garamond" panose="02020404030301010803" pitchFamily="18" charset="0"/>
              </a:rPr>
              <a:t>3. Sačekati da spontano izađe nekoliko kapi krvi</a:t>
            </a:r>
          </a:p>
        </p:txBody>
      </p:sp>
      <p:pic>
        <p:nvPicPr>
          <p:cNvPr id="12" name="Picture 11" descr="C:\Documents and Settings\Korisnik\My Documents\Downloads\slicice\CAM000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2004" y="1340766"/>
            <a:ext cx="6463842" cy="4536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0" y="594927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dirty="0">
                <a:solidFill>
                  <a:schemeClr val="bg1"/>
                </a:solidFill>
                <a:latin typeface="Garamond" panose="02020404030301010803" pitchFamily="18" charset="0"/>
              </a:rPr>
              <a:t>4. Obrisati krv suvom vatom.</a:t>
            </a:r>
          </a:p>
        </p:txBody>
      </p:sp>
      <p:pic>
        <p:nvPicPr>
          <p:cNvPr id="14" name="Picture 13" descr="C:\Documents and Settings\Korisnik\My Documents\Downloads\slicice\lč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3842" y="1303202"/>
            <a:ext cx="6492003" cy="4646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0" y="595994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dirty="0">
                <a:solidFill>
                  <a:schemeClr val="bg1"/>
                </a:solidFill>
                <a:latin typeface="Garamond" panose="02020404030301010803" pitchFamily="18" charset="0"/>
              </a:rPr>
              <a:t>5. Sledećih nekoliko kapi uvući u melanžer (</a:t>
            </a:r>
            <a:r>
              <a:rPr lang="sr-Latn-RS" sz="3600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0,5</a:t>
            </a:r>
            <a:r>
              <a:rPr lang="sr-Latn-RS" sz="3600" dirty="0">
                <a:solidFill>
                  <a:schemeClr val="bg1"/>
                </a:solidFill>
                <a:latin typeface="Garamond" panose="02020404030301010803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46177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8" grpId="1"/>
      <p:bldP spid="11" grpId="0"/>
      <p:bldP spid="11" grpId="1"/>
      <p:bldP spid="13" grpId="0"/>
      <p:bldP spid="13" grpId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96605" y="260804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Uzimanje krvi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88393" y="1124744"/>
            <a:ext cx="7848872" cy="46780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chemeClr val="bg1"/>
                </a:solidFill>
                <a:latin typeface="Garamond" panose="02020404030301010803" pitchFamily="18" charset="0"/>
              </a:rPr>
              <a:t>Šta će se desiti ukoliko uzmete krv u praznu epruvetu?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88696" y="1899190"/>
            <a:ext cx="5048266" cy="46780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chemeClr val="bg1"/>
                </a:solidFill>
                <a:latin typeface="Garamond" panose="02020404030301010803" pitchFamily="18" charset="0"/>
              </a:rPr>
              <a:t>Kako sprečiti koagulaciju krvi?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79" y="4869160"/>
            <a:ext cx="676275" cy="252412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51520" y="2789749"/>
            <a:ext cx="2603865" cy="46780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rgbClr val="00B050"/>
                </a:solidFill>
                <a:latin typeface="Garamond" panose="02020404030301010803" pitchFamily="18" charset="0"/>
              </a:rPr>
              <a:t>Heparin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51520" y="3446405"/>
            <a:ext cx="2603865" cy="46780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dirty="0">
                <a:solidFill>
                  <a:srgbClr val="00B050"/>
                </a:solidFill>
                <a:latin typeface="Garamond" panose="02020404030301010803" pitchFamily="18" charset="0"/>
              </a:rPr>
              <a:t>Prirodni antikoagulans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41285" y="3986948"/>
            <a:ext cx="2603865" cy="46780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dirty="0">
                <a:solidFill>
                  <a:srgbClr val="00B050"/>
                </a:solidFill>
                <a:latin typeface="Garamond" panose="02020404030301010803" pitchFamily="18" charset="0"/>
              </a:rPr>
              <a:t>1 mL/100 mL krvi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141152" y="2789749"/>
            <a:ext cx="2873272" cy="467806"/>
          </a:xfrm>
          <a:prstGeom prst="round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Na-citrat/oskalat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141152" y="3446405"/>
            <a:ext cx="2879297" cy="467806"/>
          </a:xfrm>
          <a:prstGeom prst="round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0,2-0,4 g/100 mL krvi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300192" y="2789749"/>
            <a:ext cx="2603865" cy="467806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EDTA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869160"/>
            <a:ext cx="789652" cy="27383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993620"/>
            <a:ext cx="2819596" cy="277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2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67" y="2557087"/>
            <a:ext cx="4162772" cy="416277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95536" y="260648"/>
            <a:ext cx="835292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Razlike između krvne plazme i krvnog seruma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06279" y="794048"/>
            <a:ext cx="8352928" cy="402704"/>
          </a:xfrm>
          <a:prstGeom prst="roundRect">
            <a:avLst/>
          </a:prstGeom>
          <a:noFill/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820000"/>
                </a:solidFill>
                <a:latin typeface="Garamond" pitchFamily="18" charset="0"/>
              </a:rPr>
              <a:t>Razlikuju se po </a:t>
            </a:r>
            <a:r>
              <a:rPr lang="sr-Latn-RS" sz="2400" b="1" dirty="0">
                <a:solidFill>
                  <a:srgbClr val="820000"/>
                </a:solidFill>
                <a:latin typeface="Garamond" pitchFamily="18" charset="0"/>
              </a:rPr>
              <a:t>načinu dobijanja</a:t>
            </a:r>
            <a:r>
              <a:rPr lang="sr-Latn-RS" sz="2400" dirty="0">
                <a:solidFill>
                  <a:srgbClr val="820000"/>
                </a:solidFill>
                <a:latin typeface="Garamond" pitchFamily="18" charset="0"/>
              </a:rPr>
              <a:t> i </a:t>
            </a:r>
            <a:r>
              <a:rPr lang="sr-Latn-RS" sz="2400" b="1" dirty="0">
                <a:solidFill>
                  <a:srgbClr val="820000"/>
                </a:solidFill>
                <a:latin typeface="Garamond" pitchFamily="18" charset="0"/>
              </a:rPr>
              <a:t>fizičkohemijskim</a:t>
            </a:r>
            <a:r>
              <a:rPr lang="sr-Latn-RS" sz="2400" dirty="0">
                <a:solidFill>
                  <a:srgbClr val="820000"/>
                </a:solidFill>
                <a:latin typeface="Garamond" pitchFamily="18" charset="0"/>
              </a:rPr>
              <a:t> osobinama.</a:t>
            </a:r>
            <a:endParaRPr lang="en-US" sz="24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395155" y="1730152"/>
            <a:ext cx="2375175" cy="402704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chemeClr val="bg1"/>
                </a:solidFill>
                <a:latin typeface="Garamond" pitchFamily="18" charset="0"/>
              </a:rPr>
              <a:t>Način dobijanja</a:t>
            </a:r>
            <a:endParaRPr lang="en-US" sz="2400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2346355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b="1" dirty="0">
                <a:solidFill>
                  <a:srgbClr val="FFC000"/>
                </a:solidFill>
                <a:latin typeface="Garamond" panose="02020404030301010803" pitchFamily="18" charset="0"/>
              </a:rPr>
              <a:t>Krvna plazma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58327" y="2331427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b="1" dirty="0">
                <a:solidFill>
                  <a:srgbClr val="FFC000"/>
                </a:solidFill>
                <a:latin typeface="Garamond" panose="02020404030301010803" pitchFamily="18" charset="0"/>
              </a:rPr>
              <a:t>Krvni serum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5536" y="2957552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Garamond" panose="02020404030301010803" pitchFamily="18" charset="0"/>
              </a:rPr>
              <a:t>Centrifugiranje krvi sa antikoagulansom.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52120" y="2951522"/>
            <a:ext cx="3491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Garamond" panose="02020404030301010803" pitchFamily="18" charset="0"/>
              </a:rPr>
              <a:t>Centrifugiranje spontano koagulisane ili defibrinisane krvi.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1" y="3667843"/>
            <a:ext cx="3203848" cy="32038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1050" y="3819676"/>
            <a:ext cx="1602950" cy="2900183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7308304" y="6155273"/>
            <a:ext cx="648072" cy="0"/>
          </a:xfrm>
          <a:prstGeom prst="straightConnector1">
            <a:avLst/>
          </a:prstGeom>
          <a:ln w="38100">
            <a:solidFill>
              <a:srgbClr val="82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308304" y="5733256"/>
            <a:ext cx="648072" cy="0"/>
          </a:xfrm>
          <a:prstGeom prst="straightConnector1">
            <a:avLst/>
          </a:prstGeom>
          <a:ln w="38100">
            <a:solidFill>
              <a:srgbClr val="D6A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253087" y="5467949"/>
            <a:ext cx="1085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D6A300"/>
                </a:solidFill>
                <a:latin typeface="Garamond" panose="02020404030301010803" pitchFamily="18" charset="0"/>
              </a:rPr>
              <a:t>Serum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54822" y="5924441"/>
            <a:ext cx="158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Koagulum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552995" y="5733256"/>
            <a:ext cx="648072" cy="0"/>
          </a:xfrm>
          <a:prstGeom prst="straightConnector1">
            <a:avLst/>
          </a:prstGeom>
          <a:ln w="38100">
            <a:solidFill>
              <a:srgbClr val="D6A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95537" y="5467949"/>
            <a:ext cx="1296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D6A300"/>
                </a:solidFill>
                <a:latin typeface="Garamond" panose="02020404030301010803" pitchFamily="18" charset="0"/>
              </a:rPr>
              <a:t>Plazma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581769" y="6128935"/>
            <a:ext cx="648072" cy="0"/>
          </a:xfrm>
          <a:prstGeom prst="straightConnector1">
            <a:avLst/>
          </a:prstGeom>
          <a:ln w="38100">
            <a:solidFill>
              <a:srgbClr val="82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11560" y="5866481"/>
            <a:ext cx="1000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Ćelije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663788" y="1724785"/>
            <a:ext cx="3816424" cy="402704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chemeClr val="bg1"/>
                </a:solidFill>
                <a:latin typeface="Garamond" pitchFamily="18" charset="0"/>
              </a:rPr>
              <a:t>Fizičkohemijske osobine</a:t>
            </a:r>
            <a:endParaRPr lang="en-US" sz="2400" dirty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2686" y="2992686"/>
            <a:ext cx="2051719" cy="37121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22" y="2872933"/>
            <a:ext cx="3998758" cy="39987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95534" y="3764785"/>
            <a:ext cx="2476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Garamond" panose="02020404030301010803" pitchFamily="18" charset="0"/>
              </a:rPr>
              <a:t>Bezbojna ili žućkasta tečnost.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6587" y="5055048"/>
            <a:ext cx="2062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Garamond" panose="02020404030301010803" pitchFamily="18" charset="0"/>
              </a:rPr>
              <a:t>Sadrži faktore koagulacije.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14820" y="3764785"/>
            <a:ext cx="2476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Garamond" panose="02020404030301010803" pitchFamily="18" charset="0"/>
              </a:rPr>
              <a:t>Bezbojna ili žućkasta tečnost.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25872" y="5055048"/>
            <a:ext cx="2365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rgbClr val="FF0000"/>
                </a:solidFill>
                <a:latin typeface="Garamond" panose="02020404030301010803" pitchFamily="18" charset="0"/>
              </a:rPr>
              <a:t>Ne sadrži </a:t>
            </a:r>
            <a:r>
              <a:rPr lang="sr-Latn-RS" sz="2400" dirty="0">
                <a:latin typeface="Garamond" panose="02020404030301010803" pitchFamily="18" charset="0"/>
              </a:rPr>
              <a:t>faktore koagulacije.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65277" y="5886045"/>
            <a:ext cx="2365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rgbClr val="FF0000"/>
                </a:solidFill>
                <a:latin typeface="Garamond" panose="02020404030301010803" pitchFamily="18" charset="0"/>
              </a:rPr>
              <a:t>Fibrinogen</a:t>
            </a:r>
          </a:p>
          <a:p>
            <a:r>
              <a:rPr lang="sr-Latn-RS" sz="2400" dirty="0">
                <a:solidFill>
                  <a:srgbClr val="FF0000"/>
                </a:solidFill>
                <a:latin typeface="Garamond" panose="02020404030301010803" pitchFamily="18" charset="0"/>
              </a:rPr>
              <a:t>Protrombin</a:t>
            </a:r>
            <a:endParaRPr lang="sr-Latn-RS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14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9" grpId="0"/>
      <p:bldP spid="11" grpId="0"/>
      <p:bldP spid="11" grpId="1"/>
      <p:bldP spid="12" grpId="0"/>
      <p:bldP spid="12" grpId="1"/>
      <p:bldP spid="18" grpId="0"/>
      <p:bldP spid="18" grpId="1"/>
      <p:bldP spid="19" grpId="0"/>
      <p:bldP spid="19" grpId="1"/>
      <p:bldP spid="21" grpId="0"/>
      <p:bldP spid="21" grpId="1"/>
      <p:bldP spid="23" grpId="0"/>
      <p:bldP spid="23" grpId="1"/>
      <p:bldP spid="24" grpId="0" animBg="1"/>
      <p:bldP spid="27" grpId="0"/>
      <p:bldP spid="28" grpId="0"/>
      <p:bldP spid="29" grpId="0"/>
      <p:bldP spid="30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3528" y="332656"/>
            <a:ext cx="8496944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latin typeface="Garamond" pitchFamily="18" charset="0"/>
              </a:rPr>
              <a:t>Zašto se za ispitivanja češće (uobičajeno) koristi krvni serum?</a:t>
            </a:r>
            <a:endParaRPr lang="en-US" sz="2400" b="1" dirty="0">
              <a:latin typeface="Garamond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68144" y="893119"/>
            <a:ext cx="3275856" cy="59269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1600" y="1628800"/>
            <a:ext cx="4680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Primena antikoagulanasa može uticati na pojedine parametre.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Picture 4" descr="Image result for ed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46488"/>
            <a:ext cx="4107380" cy="334409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62050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09800" y="228600"/>
            <a:ext cx="4800600" cy="533400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rgbClr val="A20000"/>
                </a:solidFill>
                <a:latin typeface="Garamond" pitchFamily="18" charset="0"/>
              </a:rPr>
              <a:t>Ključna pitanja i zadaci</a:t>
            </a:r>
            <a:endParaRPr lang="en-US" sz="3200" b="1" dirty="0">
              <a:solidFill>
                <a:srgbClr val="A20000"/>
              </a:solidFill>
              <a:latin typeface="Garamond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03387" y="2156180"/>
            <a:ext cx="4472669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Krvna plazma-krvne ćelije?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03387" y="1506349"/>
            <a:ext cx="4472669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Uloge krvi?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15219" y="2806011"/>
            <a:ext cx="4460837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Hematokritska vrednost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15219" y="3455626"/>
            <a:ext cx="4460837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Broj i morfologija ćelija krvi?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15219" y="4105241"/>
            <a:ext cx="4460837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Metode uzorkovanja krvi?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15219" y="4754856"/>
            <a:ext cx="4460837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Krvna plazma-krvni serum?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7504" y="1283926"/>
            <a:ext cx="8928992" cy="4800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r-Latn-RS" sz="3200" b="1" dirty="0">
                <a:latin typeface="Garamond" pitchFamily="18" charset="0"/>
              </a:rPr>
              <a:t>Zadaci</a:t>
            </a:r>
          </a:p>
          <a:p>
            <a:pPr algn="just"/>
            <a:endParaRPr lang="sr-Latn-RS" sz="2800" b="1" dirty="0">
              <a:latin typeface="Garamond" pitchFamily="18" charset="0"/>
            </a:endParaRPr>
          </a:p>
          <a:p>
            <a:pPr marL="514350" indent="-514350" algn="just">
              <a:buAutoNum type="arabicPeriod"/>
            </a:pPr>
            <a:r>
              <a:rPr lang="sr-Latn-RS" sz="3200" b="1" dirty="0">
                <a:latin typeface="Garamond" pitchFamily="18" charset="0"/>
              </a:rPr>
              <a:t>Odrediti hematokritsku vrednost uzorka krvi</a:t>
            </a:r>
            <a:endParaRPr lang="sr-Latn-RS" sz="2800" b="1" dirty="0">
              <a:solidFill>
                <a:srgbClr val="FFFF00"/>
              </a:solidFill>
              <a:latin typeface="Garamond" pitchFamily="18" charset="0"/>
            </a:endParaRPr>
          </a:p>
          <a:p>
            <a:pPr marL="514350" indent="-514350">
              <a:buAutoNum type="arabicPeriod" startAt="2"/>
            </a:pPr>
            <a:r>
              <a:rPr lang="sr-Latn-RS" sz="3200" b="1" dirty="0">
                <a:solidFill>
                  <a:schemeClr val="bg1"/>
                </a:solidFill>
                <a:latin typeface="Garamond" pitchFamily="18" charset="0"/>
              </a:rPr>
              <a:t>Odvojiti krvnu plazmi i krvni serum i mikro-epruvete</a:t>
            </a:r>
          </a:p>
          <a:p>
            <a:pPr marL="514350" indent="-514350">
              <a:buAutoNum type="arabicPeriod" startAt="2"/>
            </a:pPr>
            <a:r>
              <a:rPr lang="sr-Latn-RS" sz="3200" b="1" dirty="0">
                <a:solidFill>
                  <a:schemeClr val="bg1"/>
                </a:solidFill>
                <a:latin typeface="Garamond" pitchFamily="18" charset="0"/>
              </a:rPr>
              <a:t>Posmatrati pod mikroskopom eritrocite i leukocite na komirici za brojanje</a:t>
            </a:r>
          </a:p>
          <a:p>
            <a:pPr marL="514350" indent="-514350">
              <a:buAutoNum type="arabicPeriod" startAt="2"/>
            </a:pPr>
            <a:r>
              <a:rPr lang="sr-Latn-RS" sz="3200" b="1" dirty="0">
                <a:solidFill>
                  <a:schemeClr val="bg1"/>
                </a:solidFill>
                <a:latin typeface="Garamond" pitchFamily="18" charset="0"/>
              </a:rPr>
              <a:t>Posmatrati krvni razmaz i na osnovu toga nacrtati i obeležiti krvne ćelije</a:t>
            </a:r>
            <a:endParaRPr lang="sr-Latn-RS" sz="3200" b="1" dirty="0">
              <a:latin typeface="Garamond" pitchFamily="18" charset="0"/>
            </a:endParaRPr>
          </a:p>
          <a:p>
            <a:pPr algn="just"/>
            <a:r>
              <a:rPr lang="sr-Latn-RS" sz="3200" b="1" dirty="0">
                <a:latin typeface="Garamond" pitchFamily="18" charset="0"/>
              </a:rPr>
              <a:t> </a:t>
            </a:r>
          </a:p>
          <a:p>
            <a:pPr algn="just"/>
            <a:r>
              <a:rPr lang="sr-Latn-RS" sz="3200" b="1" dirty="0">
                <a:latin typeface="Garamond" pitchFamily="18" charset="0"/>
              </a:rPr>
              <a:t> </a:t>
            </a:r>
          </a:p>
          <a:p>
            <a:pPr algn="just"/>
            <a:endParaRPr lang="sr-Latn-RS" sz="2800" b="1" dirty="0">
              <a:latin typeface="Garamond" pitchFamily="18" charset="0"/>
            </a:endParaRPr>
          </a:p>
          <a:p>
            <a:pPr algn="just"/>
            <a:r>
              <a:rPr lang="sr-Latn-RS" sz="2800" b="1" dirty="0">
                <a:latin typeface="Garamond" pitchFamily="18" charset="0"/>
              </a:rPr>
              <a:t> </a:t>
            </a:r>
          </a:p>
          <a:p>
            <a:pPr algn="just"/>
            <a:endParaRPr lang="en-US" sz="28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15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3902" y="1309241"/>
            <a:ext cx="47037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Centrifugiranjem odvojiti krvnu plazmu i krvni serum i preneti ih u mikroepruvete (ependorfe).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5803" y="4725144"/>
            <a:ext cx="1656184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2671">
            <a:off x="4651945" y="425338"/>
            <a:ext cx="4973216" cy="690856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496605" y="260804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Zadatak</a:t>
            </a:r>
            <a:endParaRPr lang="en-US" sz="32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17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09800" y="228600"/>
            <a:ext cx="4800600" cy="533400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rgbClr val="A20000"/>
                </a:solidFill>
                <a:latin typeface="Garamond" pitchFamily="18" charset="0"/>
              </a:rPr>
              <a:t>Ključna pitanja i zadaci</a:t>
            </a:r>
            <a:endParaRPr lang="en-US" sz="3200" b="1" dirty="0">
              <a:solidFill>
                <a:srgbClr val="A20000"/>
              </a:solidFill>
              <a:latin typeface="Garamond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03387" y="2156180"/>
            <a:ext cx="4472669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Krvna plazma-krvne ćelije?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03387" y="1506349"/>
            <a:ext cx="4472669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Uloge krvi?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15219" y="2806011"/>
            <a:ext cx="4460837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Hematokritska vrednost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15219" y="3455626"/>
            <a:ext cx="4460837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Broj i morfologija ćelija krvi?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15219" y="4105241"/>
            <a:ext cx="4460837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Metode uzorkovanja krvi?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15219" y="4754856"/>
            <a:ext cx="4460837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Krvna plazma-krvni serum?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7504" y="1283926"/>
            <a:ext cx="8928992" cy="4800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r-Latn-RS" sz="3200" b="1" dirty="0">
                <a:latin typeface="Garamond" pitchFamily="18" charset="0"/>
              </a:rPr>
              <a:t>Zadaci</a:t>
            </a:r>
          </a:p>
          <a:p>
            <a:pPr algn="just"/>
            <a:endParaRPr lang="sr-Latn-RS" sz="2800" b="1" dirty="0">
              <a:latin typeface="Garamond" pitchFamily="18" charset="0"/>
            </a:endParaRPr>
          </a:p>
          <a:p>
            <a:pPr marL="514350" indent="-514350" algn="just">
              <a:buAutoNum type="arabicPeriod"/>
            </a:pPr>
            <a:r>
              <a:rPr lang="sr-Latn-RS" sz="3200" b="1" dirty="0">
                <a:latin typeface="Garamond" pitchFamily="18" charset="0"/>
              </a:rPr>
              <a:t>Odrediti hematokritsku vrednost uzorka krvi</a:t>
            </a:r>
            <a:endParaRPr lang="sr-Latn-RS" sz="2800" b="1" dirty="0">
              <a:solidFill>
                <a:srgbClr val="FFFF00"/>
              </a:solidFill>
              <a:latin typeface="Garamond" pitchFamily="18" charset="0"/>
            </a:endParaRPr>
          </a:p>
          <a:p>
            <a:pPr marL="514350" indent="-514350">
              <a:buAutoNum type="arabicPeriod" startAt="2"/>
            </a:pPr>
            <a:r>
              <a:rPr lang="sr-Latn-RS" sz="3200" b="1" dirty="0">
                <a:solidFill>
                  <a:schemeClr val="bg1"/>
                </a:solidFill>
                <a:latin typeface="Garamond" pitchFamily="18" charset="0"/>
              </a:rPr>
              <a:t>Odvojiti krvnu plazmi i krvni serum i mikro-epruvete</a:t>
            </a:r>
          </a:p>
          <a:p>
            <a:pPr marL="514350" indent="-514350">
              <a:buAutoNum type="arabicPeriod" startAt="2"/>
            </a:pPr>
            <a:r>
              <a:rPr lang="sr-Latn-RS" sz="3200" b="1" dirty="0">
                <a:solidFill>
                  <a:schemeClr val="bg1"/>
                </a:solidFill>
                <a:latin typeface="Garamond" pitchFamily="18" charset="0"/>
              </a:rPr>
              <a:t>Posmatrati pod mikroskopom eritrocite i leukocite na komirici za brojanje</a:t>
            </a:r>
          </a:p>
          <a:p>
            <a:pPr marL="514350" indent="-514350">
              <a:buAutoNum type="arabicPeriod" startAt="2"/>
            </a:pPr>
            <a:r>
              <a:rPr lang="sr-Latn-RS" sz="3200" b="1" dirty="0">
                <a:solidFill>
                  <a:schemeClr val="bg1"/>
                </a:solidFill>
                <a:latin typeface="Garamond" pitchFamily="18" charset="0"/>
              </a:rPr>
              <a:t>Posmatrati krvni razmaz i na osnovu toga nacrtati i obeležiti krvne ćelije</a:t>
            </a:r>
            <a:endParaRPr lang="sr-Latn-RS" sz="3200" b="1" dirty="0">
              <a:latin typeface="Garamond" pitchFamily="18" charset="0"/>
            </a:endParaRPr>
          </a:p>
          <a:p>
            <a:pPr algn="just"/>
            <a:r>
              <a:rPr lang="sr-Latn-RS" sz="3200" b="1" dirty="0">
                <a:latin typeface="Garamond" pitchFamily="18" charset="0"/>
              </a:rPr>
              <a:t> </a:t>
            </a:r>
          </a:p>
          <a:p>
            <a:pPr algn="just"/>
            <a:r>
              <a:rPr lang="sr-Latn-RS" sz="3200" b="1" dirty="0">
                <a:latin typeface="Garamond" pitchFamily="18" charset="0"/>
              </a:rPr>
              <a:t> </a:t>
            </a:r>
          </a:p>
          <a:p>
            <a:pPr algn="just"/>
            <a:endParaRPr lang="sr-Latn-RS" sz="2800" b="1" dirty="0">
              <a:latin typeface="Garamond" pitchFamily="18" charset="0"/>
            </a:endParaRPr>
          </a:p>
          <a:p>
            <a:pPr algn="just"/>
            <a:r>
              <a:rPr lang="sr-Latn-RS" sz="2800" b="1" dirty="0">
                <a:latin typeface="Garamond" pitchFamily="18" charset="0"/>
              </a:rPr>
              <a:t> </a:t>
            </a:r>
          </a:p>
          <a:p>
            <a:pPr algn="just"/>
            <a:endParaRPr lang="en-US" sz="28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18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996952"/>
            <a:ext cx="5124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5400" b="1" dirty="0">
                <a:solidFill>
                  <a:schemeClr val="bg1"/>
                </a:solidFill>
                <a:latin typeface="Garamond" panose="02020404030301010803" pitchFamily="18" charset="0"/>
              </a:rPr>
              <a:t>Hvala na pažnji!</a:t>
            </a:r>
            <a:endParaRPr lang="en-US" sz="54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84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627784" y="260648"/>
            <a:ext cx="3744416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Fiziologija krvi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1880" y="980728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Tečno vezivno tkivo koje kruži u zatvorenom sistemu krvnih sudova.</a:t>
            </a:r>
            <a:endParaRPr lang="en-US" sz="24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475656" y="2276872"/>
            <a:ext cx="2592288" cy="559304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600" b="1" dirty="0">
                <a:solidFill>
                  <a:srgbClr val="820000"/>
                </a:solidFill>
                <a:latin typeface="Garamond" pitchFamily="18" charset="0"/>
              </a:rPr>
              <a:t>Uloge krvi?</a:t>
            </a:r>
            <a:endParaRPr lang="en-US" sz="3600" b="1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94483" y="3137956"/>
            <a:ext cx="4030727" cy="5256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dirty="0">
                <a:solidFill>
                  <a:srgbClr val="C00000"/>
                </a:solidFill>
                <a:latin typeface="Garamond" pitchFamily="18" charset="0"/>
              </a:rPr>
              <a:t>Transportna</a:t>
            </a:r>
            <a:endParaRPr lang="en-US" sz="3200" dirty="0">
              <a:solidFill>
                <a:srgbClr val="C00000"/>
              </a:solidFill>
              <a:latin typeface="Garamond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94483" y="3710298"/>
            <a:ext cx="4030727" cy="5256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dirty="0">
                <a:solidFill>
                  <a:srgbClr val="C00000"/>
                </a:solidFill>
                <a:latin typeface="Garamond" pitchFamily="18" charset="0"/>
              </a:rPr>
              <a:t>Homeostatska</a:t>
            </a:r>
            <a:endParaRPr lang="en-US" sz="3200" dirty="0">
              <a:solidFill>
                <a:srgbClr val="C00000"/>
              </a:solidFill>
              <a:latin typeface="Garamond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94482" y="4282640"/>
            <a:ext cx="4030727" cy="5256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dirty="0">
                <a:solidFill>
                  <a:srgbClr val="C00000"/>
                </a:solidFill>
                <a:latin typeface="Garamond" pitchFamily="18" charset="0"/>
              </a:rPr>
              <a:t>Humoralna korelacija</a:t>
            </a:r>
            <a:endParaRPr lang="en-US" sz="3200" dirty="0">
              <a:solidFill>
                <a:srgbClr val="C00000"/>
              </a:solidFill>
              <a:latin typeface="Garamond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94482" y="4854982"/>
            <a:ext cx="4030727" cy="5256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dirty="0">
                <a:solidFill>
                  <a:srgbClr val="C00000"/>
                </a:solidFill>
                <a:latin typeface="Garamond" pitchFamily="18" charset="0"/>
              </a:rPr>
              <a:t>Nutritivna</a:t>
            </a:r>
            <a:endParaRPr lang="en-US" sz="3200" dirty="0">
              <a:solidFill>
                <a:srgbClr val="C00000"/>
              </a:solidFill>
              <a:latin typeface="Garamond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94481" y="5427324"/>
            <a:ext cx="4030727" cy="5256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dirty="0">
                <a:solidFill>
                  <a:srgbClr val="C00000"/>
                </a:solidFill>
                <a:latin typeface="Garamond" pitchFamily="18" charset="0"/>
              </a:rPr>
              <a:t>Odbrambena</a:t>
            </a:r>
            <a:endParaRPr lang="en-US" sz="3200" dirty="0">
              <a:solidFill>
                <a:srgbClr val="C00000"/>
              </a:solidFill>
              <a:latin typeface="Garamond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94481" y="5999666"/>
            <a:ext cx="4030727" cy="5256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dirty="0">
                <a:solidFill>
                  <a:srgbClr val="C00000"/>
                </a:solidFill>
                <a:latin typeface="Garamond" pitchFamily="18" charset="0"/>
              </a:rPr>
              <a:t>Termoregulaciona</a:t>
            </a:r>
            <a:endParaRPr lang="en-US" sz="3200" dirty="0">
              <a:solidFill>
                <a:srgbClr val="C00000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68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627784" y="260648"/>
            <a:ext cx="3744416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Fiziologija krvi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12160" y="1869911"/>
            <a:ext cx="2736304" cy="525677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rgbClr val="820000"/>
                </a:solidFill>
                <a:latin typeface="Garamond" pitchFamily="18" charset="0"/>
              </a:rPr>
              <a:t>Tečni</a:t>
            </a:r>
            <a:endParaRPr lang="en-US" sz="3200" b="1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012160" y="3140284"/>
            <a:ext cx="2736304" cy="525677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rgbClr val="820000"/>
                </a:solidFill>
                <a:latin typeface="Garamond" pitchFamily="18" charset="0"/>
              </a:rPr>
              <a:t>Korpuskularni</a:t>
            </a:r>
            <a:endParaRPr lang="en-US" sz="3200" b="1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372200" y="2527007"/>
            <a:ext cx="2376264" cy="481857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chemeClr val="accent6">
                    <a:lumMod val="75000"/>
                  </a:schemeClr>
                </a:solidFill>
                <a:latin typeface="Garamond" pitchFamily="18" charset="0"/>
              </a:rPr>
              <a:t>Krvna plazma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Garamond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372200" y="3797380"/>
            <a:ext cx="2376264" cy="481857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rgbClr val="FF0000"/>
                </a:solidFill>
                <a:latin typeface="Garamond" pitchFamily="18" charset="0"/>
              </a:rPr>
              <a:t>Eritrociti</a:t>
            </a:r>
            <a:endParaRPr lang="en-US" sz="2800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372200" y="4405278"/>
            <a:ext cx="2376264" cy="481857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Leukociti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Garamond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372200" y="5013176"/>
            <a:ext cx="2376264" cy="481857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Trombociti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Garamond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28270"/>
            <a:ext cx="2727399" cy="4275382"/>
          </a:xfrm>
          <a:prstGeom prst="rect">
            <a:avLst/>
          </a:prstGeom>
        </p:spPr>
      </p:pic>
      <p:sp>
        <p:nvSpPr>
          <p:cNvPr id="11" name="Right Brace 10"/>
          <p:cNvSpPr/>
          <p:nvPr/>
        </p:nvSpPr>
        <p:spPr>
          <a:xfrm>
            <a:off x="1835696" y="3054021"/>
            <a:ext cx="288032" cy="1368836"/>
          </a:xfrm>
          <a:prstGeom prst="rightBrac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/>
          <p:cNvSpPr/>
          <p:nvPr/>
        </p:nvSpPr>
        <p:spPr>
          <a:xfrm>
            <a:off x="1835696" y="4568594"/>
            <a:ext cx="288032" cy="1164662"/>
          </a:xfrm>
          <a:prstGeom prst="rightBrace">
            <a:avLst/>
          </a:prstGeom>
          <a:ln w="38100">
            <a:solidFill>
              <a:srgbClr val="8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91282" y="3507606"/>
            <a:ext cx="2952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Krvna plazma (55 %)</a:t>
            </a:r>
            <a:endParaRPr lang="en-US" sz="2400" b="1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1281" y="4920092"/>
            <a:ext cx="2952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Eritrociti (45 %)</a:t>
            </a:r>
            <a:endParaRPr lang="en-US" sz="24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835696" y="4509120"/>
            <a:ext cx="288032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91280" y="4292682"/>
            <a:ext cx="32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Leukociti i trombociti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14" y="1408710"/>
            <a:ext cx="5337210" cy="483462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63088" y="5417890"/>
            <a:ext cx="16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Leukociti i trombociti</a:t>
            </a:r>
          </a:p>
          <a:p>
            <a:pPr algn="ctr"/>
            <a:r>
              <a:rPr lang="sr-Latn-RS" sz="24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(~1 %)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92969" y="2805900"/>
            <a:ext cx="1372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D6A300"/>
                </a:solidFill>
                <a:latin typeface="Garamond" panose="02020404030301010803" pitchFamily="18" charset="0"/>
              </a:rPr>
              <a:t>Krvna plazma</a:t>
            </a:r>
          </a:p>
          <a:p>
            <a:r>
              <a:rPr lang="sr-Latn-RS" sz="2400" b="1" dirty="0">
                <a:solidFill>
                  <a:srgbClr val="D6A300"/>
                </a:solidFill>
                <a:latin typeface="Garamond" panose="02020404030301010803" pitchFamily="18" charset="0"/>
              </a:rPr>
              <a:t>(55 %)</a:t>
            </a:r>
            <a:endParaRPr lang="en-US" sz="2400" b="1" dirty="0">
              <a:solidFill>
                <a:srgbClr val="D6A300"/>
              </a:solidFill>
              <a:latin typeface="Garamond" panose="020204040303010108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93929" y="6274525"/>
            <a:ext cx="244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Eritrociti (45 %)</a:t>
            </a:r>
            <a:endParaRPr lang="en-US" sz="24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01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8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8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/>
      <p:bldP spid="13" grpId="1"/>
      <p:bldP spid="14" grpId="0"/>
      <p:bldP spid="14" grpId="1"/>
      <p:bldP spid="18" grpId="0"/>
      <p:bldP spid="18" grpId="1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2991">
            <a:off x="1099679" y="3696446"/>
            <a:ext cx="1903293" cy="347408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96605" y="258520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Hematokrit (Ht, Hct)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564904"/>
            <a:ext cx="889771" cy="402779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79610" y="805595"/>
            <a:ext cx="6840761" cy="438571"/>
          </a:xfrm>
          <a:prstGeom prst="roundRect">
            <a:avLst/>
          </a:prstGeom>
          <a:noFill/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Odnos zapremine eritrocita i pune krvi (L/L ili %). </a:t>
            </a:r>
            <a:endParaRPr lang="en-US" sz="24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181835">
            <a:off x="3087468" y="1564024"/>
            <a:ext cx="2850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800" b="1" dirty="0">
                <a:solidFill>
                  <a:srgbClr val="820000"/>
                </a:solidFill>
                <a:latin typeface="Garamond" panose="02020404030301010803" pitchFamily="18" charset="0"/>
              </a:rPr>
              <a:t>Zavisi od?</a:t>
            </a:r>
            <a:endParaRPr lang="en-US" sz="48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1520" y="3114234"/>
            <a:ext cx="3600400" cy="449186"/>
          </a:xfrm>
          <a:prstGeom prst="roundRect">
            <a:avLst/>
          </a:prstGeom>
          <a:noFill/>
          <a:ln w="28575">
            <a:solidFill>
              <a:srgbClr val="D6A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rgbClr val="D6A300"/>
                </a:solidFill>
                <a:latin typeface="Garamond" panose="02020404030301010803" pitchFamily="18" charset="0"/>
              </a:rPr>
              <a:t>Zapremine krvne plazme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173739" y="3114234"/>
            <a:ext cx="3600400" cy="449186"/>
          </a:xfrm>
          <a:prstGeom prst="roundRect">
            <a:avLst/>
          </a:prstGeom>
          <a:noFill/>
          <a:ln w="28575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Broja eritrocita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769" y="4205416"/>
            <a:ext cx="2968540" cy="2279839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5173739" y="3114234"/>
            <a:ext cx="3600400" cy="449186"/>
          </a:xfrm>
          <a:prstGeom prst="roundRect">
            <a:avLst/>
          </a:prstGeom>
          <a:noFill/>
          <a:ln w="28575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Veličine eritrocita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739" y="4610825"/>
            <a:ext cx="1007358" cy="10073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378" y="5660494"/>
            <a:ext cx="1171204" cy="11712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760" y="3659030"/>
            <a:ext cx="873315" cy="87331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71996" y="4883671"/>
            <a:ext cx="28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FF3B3B"/>
                </a:solidFill>
                <a:latin typeface="Garamond" panose="02020404030301010803" pitchFamily="18" charset="0"/>
              </a:rPr>
              <a:t>Normalna veličina</a:t>
            </a:r>
            <a:endParaRPr lang="en-US" sz="2400" b="1" dirty="0">
              <a:solidFill>
                <a:srgbClr val="FF3B3B"/>
              </a:solidFill>
              <a:latin typeface="Garamond" panose="02020404030301010803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64582" y="3864854"/>
            <a:ext cx="15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FF3B3B"/>
                </a:solidFill>
                <a:latin typeface="Garamond" panose="02020404030301010803" pitchFamily="18" charset="0"/>
              </a:rPr>
              <a:t>Mikrocit</a:t>
            </a:r>
            <a:endParaRPr lang="en-US" sz="2400" b="1" dirty="0">
              <a:solidFill>
                <a:srgbClr val="FF3B3B"/>
              </a:solidFill>
              <a:latin typeface="Garamond" panose="02020404030301010803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76727" y="6015348"/>
            <a:ext cx="15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FF3B3B"/>
                </a:solidFill>
                <a:latin typeface="Garamond" panose="02020404030301010803" pitchFamily="18" charset="0"/>
              </a:rPr>
              <a:t>Makrocit</a:t>
            </a:r>
            <a:endParaRPr lang="en-US" sz="2400" b="1" dirty="0">
              <a:solidFill>
                <a:srgbClr val="FF3B3B"/>
              </a:solidFill>
              <a:latin typeface="Garamond" panose="02020404030301010803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173739" y="3114912"/>
            <a:ext cx="3600400" cy="449186"/>
          </a:xfrm>
          <a:prstGeom prst="roundRect">
            <a:avLst/>
          </a:prstGeom>
          <a:noFill/>
          <a:ln w="28575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Oblika eritrocita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739" y="3745850"/>
            <a:ext cx="4176479" cy="319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2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2" grpId="0" animBg="1"/>
      <p:bldP spid="12" grpId="1" animBg="1"/>
      <p:bldP spid="14" grpId="0" animBg="1"/>
      <p:bldP spid="14" grpId="1" animBg="1"/>
      <p:bldP spid="18" grpId="0"/>
      <p:bldP spid="18" grpId="1"/>
      <p:bldP spid="19" grpId="0"/>
      <p:bldP spid="19" grpId="1"/>
      <p:bldP spid="20" grpId="0"/>
      <p:bldP spid="20" grpId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2BC76301-3082-4276-877E-B034BDE43409}"/>
              </a:ext>
            </a:extLst>
          </p:cNvPr>
          <p:cNvSpPr/>
          <p:nvPr/>
        </p:nvSpPr>
        <p:spPr>
          <a:xfrm>
            <a:off x="624397" y="980728"/>
            <a:ext cx="7776864" cy="4385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Dobija se centrifugiranjem krvi uzete sa antikoagulansom.</a:t>
            </a:r>
            <a:endParaRPr lang="en-US" sz="24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99325829-18F9-4F24-9586-CED7F52ADAC8}"/>
              </a:ext>
            </a:extLst>
          </p:cNvPr>
          <p:cNvSpPr/>
          <p:nvPr/>
        </p:nvSpPr>
        <p:spPr>
          <a:xfrm>
            <a:off x="2934160" y="1608107"/>
            <a:ext cx="3157337" cy="4385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3200" b="1" dirty="0">
                <a:solidFill>
                  <a:srgbClr val="820000"/>
                </a:solidFill>
                <a:latin typeface="Garamond" panose="02020404030301010803" pitchFamily="18" charset="0"/>
              </a:rPr>
              <a:t>Fiziološki – 45 %</a:t>
            </a:r>
            <a:endParaRPr lang="en-US" sz="32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7AF8AB-E245-40C5-8003-D169CFFEAF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071794"/>
            <a:ext cx="2893157" cy="42484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7F964B-64A7-4E42-BDD2-B33DA28FB2BD}"/>
              </a:ext>
            </a:extLst>
          </p:cNvPr>
          <p:cNvSpPr txBox="1"/>
          <p:nvPr/>
        </p:nvSpPr>
        <p:spPr>
          <a:xfrm>
            <a:off x="4801914" y="6295150"/>
            <a:ext cx="459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Centrifuga za mikrohematokrit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1E081F-46BB-4748-831C-B0585167F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18" y="3429000"/>
            <a:ext cx="3876190" cy="23428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851B5E-875F-40D3-BAC6-FF22DC73003C}"/>
              </a:ext>
            </a:extLst>
          </p:cNvPr>
          <p:cNvSpPr txBox="1"/>
          <p:nvPr/>
        </p:nvSpPr>
        <p:spPr>
          <a:xfrm>
            <a:off x="349799" y="6320266"/>
            <a:ext cx="3859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Kapilarne cevčice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957948-5B62-4242-96BF-73D391651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269"/>
            <a:ext cx="9143999" cy="41117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63984F-D7E4-44DB-9591-096D67653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269"/>
            <a:ext cx="9144000" cy="41117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E37B89-72C8-4C83-8A6E-8D3394C7A6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0" y="2024681"/>
            <a:ext cx="4657725" cy="4857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54D412-1027-469B-BE8F-A54E3B97D9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6231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CDEF28-F5C4-4C20-B889-A8907CAB80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2"/>
            <a:ext cx="9178760" cy="6857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0B3B2DB-35D6-476C-9DEF-B2E38AC4A2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2083" y="-1160393"/>
            <a:ext cx="6876284" cy="9197070"/>
          </a:xfrm>
          <a:prstGeom prst="rect">
            <a:avLst/>
          </a:prstGeom>
        </p:spPr>
      </p:pic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3E83D420-87BE-46E2-9D97-9973A876B0E1}"/>
              </a:ext>
            </a:extLst>
          </p:cNvPr>
          <p:cNvSpPr/>
          <p:nvPr/>
        </p:nvSpPr>
        <p:spPr>
          <a:xfrm>
            <a:off x="2496605" y="258520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Hematokrit (Ht, Hct)</a:t>
            </a:r>
            <a:endParaRPr lang="en-US" sz="3200" b="1" dirty="0">
              <a:latin typeface="Garamond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A598520-0E33-4456-9DC3-A159B3DFD35A}"/>
              </a:ext>
            </a:extLst>
          </p:cNvPr>
          <p:cNvCxnSpPr>
            <a:cxnSpLocks/>
          </p:cNvCxnSpPr>
          <p:nvPr/>
        </p:nvCxnSpPr>
        <p:spPr>
          <a:xfrm flipV="1">
            <a:off x="5580112" y="4509120"/>
            <a:ext cx="2304256" cy="21602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88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877" y="5157192"/>
            <a:ext cx="2848122" cy="169577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496605" y="258520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Eritrociti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62718" y="1052736"/>
            <a:ext cx="4585346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Eritrociti svih 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sisara</a:t>
            </a:r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 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nemaju</a:t>
            </a:r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 jedro.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62718" y="1501922"/>
            <a:ext cx="3960441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Oblika su 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bikonkavnog</a:t>
            </a:r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 diska.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212976"/>
            <a:ext cx="4824536" cy="2263428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62718" y="1925484"/>
            <a:ext cx="5290080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Prečnik im je ~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7 </a:t>
            </a:r>
            <a:r>
              <a:rPr lang="el-GR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μ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m</a:t>
            </a:r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, a debljina ~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2 </a:t>
            </a:r>
            <a:r>
              <a:rPr lang="el-GR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μ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m</a:t>
            </a:r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. 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851920" y="5885764"/>
            <a:ext cx="2050975" cy="0"/>
          </a:xfrm>
          <a:prstGeom prst="line">
            <a:avLst/>
          </a:prstGeom>
          <a:ln w="28575">
            <a:solidFill>
              <a:srgbClr val="82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902895" y="4660732"/>
            <a:ext cx="0" cy="1225032"/>
          </a:xfrm>
          <a:prstGeom prst="line">
            <a:avLst/>
          </a:prstGeom>
          <a:ln w="19050">
            <a:solidFill>
              <a:srgbClr val="82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851920" y="4660732"/>
            <a:ext cx="0" cy="1224136"/>
          </a:xfrm>
          <a:prstGeom prst="line">
            <a:avLst/>
          </a:prstGeom>
          <a:ln w="19050">
            <a:solidFill>
              <a:srgbClr val="82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4441217" y="5884868"/>
            <a:ext cx="1008112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7 </a:t>
            </a:r>
            <a:r>
              <a:rPr lang="el-GR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μ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m</a:t>
            </a:r>
            <a:endParaRPr lang="sr-Latn-RS" sz="2400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899592" y="4509120"/>
            <a:ext cx="432048" cy="0"/>
          </a:xfrm>
          <a:prstGeom prst="line">
            <a:avLst/>
          </a:prstGeom>
          <a:ln w="19050">
            <a:solidFill>
              <a:srgbClr val="82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899592" y="5013176"/>
            <a:ext cx="576064" cy="0"/>
          </a:xfrm>
          <a:prstGeom prst="line">
            <a:avLst/>
          </a:prstGeom>
          <a:ln w="19050">
            <a:solidFill>
              <a:srgbClr val="82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99592" y="4509120"/>
            <a:ext cx="0" cy="504056"/>
          </a:xfrm>
          <a:prstGeom prst="line">
            <a:avLst/>
          </a:prstGeom>
          <a:ln w="28575">
            <a:solidFill>
              <a:srgbClr val="82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35496" y="4516141"/>
            <a:ext cx="1008112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2 </a:t>
            </a:r>
            <a:r>
              <a:rPr lang="el-GR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μ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m</a:t>
            </a:r>
            <a:endParaRPr lang="sr-Latn-RS" sz="2400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562718" y="2349696"/>
            <a:ext cx="7799779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Prečnik eritrocita je nešto manji kod ovaca i koza, ~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4 </a:t>
            </a:r>
            <a:r>
              <a:rPr lang="el-GR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μ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m</a:t>
            </a:r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. 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441217" y="5878553"/>
            <a:ext cx="1008112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4 </a:t>
            </a:r>
            <a:r>
              <a:rPr lang="el-GR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μ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m</a:t>
            </a:r>
            <a:endParaRPr lang="sr-Latn-RS" sz="2400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61" y="3813565"/>
            <a:ext cx="5147957" cy="3075781"/>
          </a:xfrm>
          <a:prstGeom prst="rect">
            <a:avLst/>
          </a:prstGeom>
        </p:spPr>
      </p:pic>
      <p:sp>
        <p:nvSpPr>
          <p:cNvPr id="42" name="Rounded Rectangle 41"/>
          <p:cNvSpPr/>
          <p:nvPr/>
        </p:nvSpPr>
        <p:spPr>
          <a:xfrm>
            <a:off x="562718" y="2789769"/>
            <a:ext cx="7799779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Eritrociti 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ptica imaju </a:t>
            </a:r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jedro, eliptičnog su oblika i bikonveksni.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41" y="4315106"/>
            <a:ext cx="3500337" cy="1867769"/>
          </a:xfrm>
          <a:prstGeom prst="rect">
            <a:avLst/>
          </a:prstGeom>
        </p:spPr>
      </p:pic>
      <p:cxnSp>
        <p:nvCxnSpPr>
          <p:cNvPr id="46" name="Straight Arrow Connector 45"/>
          <p:cNvCxnSpPr/>
          <p:nvPr/>
        </p:nvCxnSpPr>
        <p:spPr>
          <a:xfrm flipV="1">
            <a:off x="2409490" y="4484961"/>
            <a:ext cx="726499" cy="528215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3165535" y="4140458"/>
            <a:ext cx="1200970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Jedro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3203569" y="5351455"/>
            <a:ext cx="542916" cy="751691"/>
          </a:xfrm>
          <a:prstGeom prst="straightConnector1">
            <a:avLst/>
          </a:prstGeom>
          <a:ln w="38100">
            <a:solidFill>
              <a:srgbClr val="82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2613932" y="6229739"/>
            <a:ext cx="2350940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Hemoglobin </a:t>
            </a:r>
            <a:r>
              <a:rPr lang="sr-Latn-RS" sz="2000" dirty="0">
                <a:solidFill>
                  <a:srgbClr val="820000"/>
                </a:solidFill>
                <a:latin typeface="Garamond" panose="02020404030301010803" pitchFamily="18" charset="0"/>
              </a:rPr>
              <a:t>ispunjava citoplazmu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094" y="3255809"/>
            <a:ext cx="5130562" cy="36424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0616FEA-B80F-4BE4-9CB9-05800F28FF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85" y="3996846"/>
            <a:ext cx="3252081" cy="247013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8BECF5C-966C-4701-ABA6-E86C6F580E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099" y="4250407"/>
            <a:ext cx="3475570" cy="222146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5334504-DD5D-444C-9C13-2789CFCF26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08" y="3932446"/>
            <a:ext cx="2597397" cy="271981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40A2700-5665-41A6-9A18-DE262906CA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17345" y="3932446"/>
            <a:ext cx="2597397" cy="2719815"/>
          </a:xfrm>
          <a:prstGeom prst="rect">
            <a:avLst/>
          </a:prstGeom>
        </p:spPr>
      </p:pic>
      <p:sp>
        <p:nvSpPr>
          <p:cNvPr id="37" name="Rounded Rectangle 4">
            <a:extLst>
              <a:ext uri="{FF2B5EF4-FFF2-40B4-BE49-F238E27FC236}">
                <a16:creationId xmlns:a16="http://schemas.microsoft.com/office/drawing/2014/main" id="{431555CC-EEDC-4135-A75E-95B79E6ADCDD}"/>
              </a:ext>
            </a:extLst>
          </p:cNvPr>
          <p:cNvSpPr/>
          <p:nvPr/>
        </p:nvSpPr>
        <p:spPr>
          <a:xfrm>
            <a:off x="562718" y="3190366"/>
            <a:ext cx="8091256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Nedostatak GA i mitohondrija u eritrocitima svih vrsta životinja.</a:t>
            </a:r>
          </a:p>
        </p:txBody>
      </p:sp>
    </p:spTree>
    <p:extLst>
      <p:ext uri="{BB962C8B-B14F-4D97-AF65-F5344CB8AC3E}">
        <p14:creationId xmlns:p14="http://schemas.microsoft.com/office/powerpoint/2010/main" val="299332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7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7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7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7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7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0" grpId="0"/>
      <p:bldP spid="30" grpId="1"/>
      <p:bldP spid="38" grpId="0"/>
      <p:bldP spid="38" grpId="1"/>
      <p:bldP spid="39" grpId="0"/>
      <p:bldP spid="40" grpId="0"/>
      <p:bldP spid="40" grpId="1"/>
      <p:bldP spid="42" grpId="0"/>
      <p:bldP spid="47" grpId="0"/>
      <p:bldP spid="47" grpId="1"/>
      <p:bldP spid="50" grpId="0"/>
      <p:bldP spid="50" grpId="1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FE077FA-283E-4381-9165-7DA9CF247047}"/>
              </a:ext>
            </a:extLst>
          </p:cNvPr>
          <p:cNvSpPr/>
          <p:nvPr/>
        </p:nvSpPr>
        <p:spPr>
          <a:xfrm>
            <a:off x="2496605" y="258520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Membrana eritrocita</a:t>
            </a:r>
            <a:endParaRPr lang="en-US" sz="3200" b="1" dirty="0">
              <a:latin typeface="Garamond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A9B72D3-343F-42DF-856B-2F6FDF135E46}"/>
              </a:ext>
            </a:extLst>
          </p:cNvPr>
          <p:cNvGrpSpPr/>
          <p:nvPr/>
        </p:nvGrpSpPr>
        <p:grpSpPr>
          <a:xfrm>
            <a:off x="497942" y="1849831"/>
            <a:ext cx="3992748" cy="4348162"/>
            <a:chOff x="776022" y="1704975"/>
            <a:chExt cx="3992748" cy="43481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339BCA0-7B37-493C-B9AD-6DA6186C2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4196" y="5295899"/>
              <a:ext cx="1676400" cy="75723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2C902D3-51ED-47C5-A369-C51E3575B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00" y="1704975"/>
              <a:ext cx="3944592" cy="2419350"/>
            </a:xfrm>
            <a:prstGeom prst="rect">
              <a:avLst/>
            </a:prstGeom>
            <a:ln w="38100" cap="sq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A16A751-844F-49C5-9EE4-912C7D9D43EB}"/>
                </a:ext>
              </a:extLst>
            </p:cNvPr>
            <p:cNvSpPr/>
            <p:nvPr/>
          </p:nvSpPr>
          <p:spPr>
            <a:xfrm>
              <a:off x="2661313" y="5738884"/>
              <a:ext cx="252484" cy="129653"/>
            </a:xfrm>
            <a:prstGeom prst="rect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7290EBD-B960-413B-9131-5FF9928BCA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13798" y="4152418"/>
              <a:ext cx="1854972" cy="1592735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062ECC4-C59F-442A-8EDD-0D0E0C49ECA9}"/>
                </a:ext>
              </a:extLst>
            </p:cNvPr>
            <p:cNvCxnSpPr>
              <a:cxnSpLocks/>
            </p:cNvCxnSpPr>
            <p:nvPr/>
          </p:nvCxnSpPr>
          <p:spPr>
            <a:xfrm>
              <a:off x="776022" y="4152418"/>
              <a:ext cx="1885290" cy="1586466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42F9356-B323-4673-80ED-4A552ACAEA3D}"/>
              </a:ext>
            </a:extLst>
          </p:cNvPr>
          <p:cNvSpPr/>
          <p:nvPr/>
        </p:nvSpPr>
        <p:spPr>
          <a:xfrm>
            <a:off x="5067300" y="1513679"/>
            <a:ext cx="3381375" cy="1277942"/>
          </a:xfrm>
          <a:prstGeom prst="roundRect">
            <a:avLst>
              <a:gd name="adj" fmla="val 11517"/>
            </a:avLst>
          </a:prstGeom>
          <a:noFill/>
          <a:ln w="19050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Glikoproteini</a:t>
            </a:r>
            <a:r>
              <a:rPr lang="sr-Latn-RS" sz="2800" b="1" dirty="0">
                <a:solidFill>
                  <a:srgbClr val="820000"/>
                </a:solidFill>
                <a:latin typeface="Garamond" panose="02020404030301010803" pitchFamily="18" charset="0"/>
              </a:rPr>
              <a:t> </a:t>
            </a:r>
          </a:p>
          <a:p>
            <a:pPr algn="ctr"/>
            <a:r>
              <a:rPr lang="sr-Latn-RS" sz="2800" b="1" dirty="0">
                <a:solidFill>
                  <a:srgbClr val="820000"/>
                </a:solidFill>
                <a:latin typeface="Garamond" panose="02020404030301010803" pitchFamily="18" charset="0"/>
              </a:rPr>
              <a:t>+ </a:t>
            </a:r>
          </a:p>
          <a:p>
            <a:pPr algn="ctr"/>
            <a:r>
              <a:rPr lang="sr-Latn-RS" sz="28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sijalinska</a:t>
            </a:r>
            <a:r>
              <a:rPr lang="sr-Latn-RS" sz="2800" b="1" dirty="0">
                <a:solidFill>
                  <a:srgbClr val="820000"/>
                </a:solidFill>
                <a:latin typeface="Garamond" panose="02020404030301010803" pitchFamily="18" charset="0"/>
              </a:rPr>
              <a:t> kiselina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7BB5581-DFA4-4CF6-AD7A-55D082DFEBCF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3257550" y="2152650"/>
            <a:ext cx="1809750" cy="0"/>
          </a:xfrm>
          <a:prstGeom prst="straightConnector1">
            <a:avLst/>
          </a:prstGeom>
          <a:ln w="38100">
            <a:solidFill>
              <a:srgbClr val="82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526A21A-37AC-4537-8749-1632474BCC6D}"/>
              </a:ext>
            </a:extLst>
          </p:cNvPr>
          <p:cNvGrpSpPr/>
          <p:nvPr/>
        </p:nvGrpSpPr>
        <p:grpSpPr>
          <a:xfrm>
            <a:off x="5157974" y="4066378"/>
            <a:ext cx="3200024" cy="1705181"/>
            <a:chOff x="5248651" y="4530112"/>
            <a:chExt cx="3200024" cy="170518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CCC03DA-B8FA-4AAB-9584-BFA166CCE3BB}"/>
                </a:ext>
              </a:extLst>
            </p:cNvPr>
            <p:cNvGrpSpPr/>
            <p:nvPr/>
          </p:nvGrpSpPr>
          <p:grpSpPr>
            <a:xfrm>
              <a:off x="5372300" y="4530112"/>
              <a:ext cx="1135981" cy="1120789"/>
              <a:chOff x="6317637" y="3494787"/>
              <a:chExt cx="955499" cy="970281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05CE104C-3B3F-47A8-BC04-1D3AB931AC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1903" y="3523590"/>
                <a:ext cx="886968" cy="912677"/>
              </a:xfrm>
              <a:prstGeom prst="rect">
                <a:avLst/>
              </a:prstGeom>
            </p:spPr>
          </p:pic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491DF985-3F9E-4956-8668-83E1CFD52677}"/>
                  </a:ext>
                </a:extLst>
              </p:cNvPr>
              <p:cNvSpPr/>
              <p:nvPr/>
            </p:nvSpPr>
            <p:spPr>
              <a:xfrm>
                <a:off x="6317637" y="3494787"/>
                <a:ext cx="955499" cy="970281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F3C93C6-4849-4DF2-93A3-15229DB6B0BC}"/>
                </a:ext>
              </a:extLst>
            </p:cNvPr>
            <p:cNvGrpSpPr/>
            <p:nvPr/>
          </p:nvGrpSpPr>
          <p:grpSpPr>
            <a:xfrm>
              <a:off x="7132202" y="4530112"/>
              <a:ext cx="1135980" cy="1120789"/>
              <a:chOff x="6317637" y="3494787"/>
              <a:chExt cx="955499" cy="970281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59D2F351-5C9B-4854-89D1-C39EC87D20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1903" y="3523590"/>
                <a:ext cx="886968" cy="912677"/>
              </a:xfrm>
              <a:prstGeom prst="rect">
                <a:avLst/>
              </a:prstGeom>
            </p:spPr>
          </p:pic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22CE4B8-107B-413C-975D-3893F7549CB3}"/>
                  </a:ext>
                </a:extLst>
              </p:cNvPr>
              <p:cNvSpPr/>
              <p:nvPr/>
            </p:nvSpPr>
            <p:spPr>
              <a:xfrm>
                <a:off x="6317637" y="3494787"/>
                <a:ext cx="955499" cy="970281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/>
              </a:p>
            </p:txBody>
          </p: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CB2FAB0-C695-4AC6-99B1-E0BFE82ED88F}"/>
                </a:ext>
              </a:extLst>
            </p:cNvPr>
            <p:cNvCxnSpPr/>
            <p:nvPr/>
          </p:nvCxnSpPr>
          <p:spPr>
            <a:xfrm>
              <a:off x="7952133" y="6004461"/>
              <a:ext cx="496542" cy="0"/>
            </a:xfrm>
            <a:prstGeom prst="straightConnector1">
              <a:avLst/>
            </a:prstGeom>
            <a:ln w="57150">
              <a:solidFill>
                <a:srgbClr val="82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BD333FF-5FF5-48C1-ACAD-8B268DA622EC}"/>
                </a:ext>
              </a:extLst>
            </p:cNvPr>
            <p:cNvCxnSpPr/>
            <p:nvPr/>
          </p:nvCxnSpPr>
          <p:spPr>
            <a:xfrm flipH="1">
              <a:off x="5248651" y="6004461"/>
              <a:ext cx="485029" cy="0"/>
            </a:xfrm>
            <a:prstGeom prst="straightConnector1">
              <a:avLst/>
            </a:prstGeom>
            <a:ln w="57150">
              <a:solidFill>
                <a:srgbClr val="82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E3AEF34-476B-44BA-B16B-7A0260309CE7}"/>
                </a:ext>
              </a:extLst>
            </p:cNvPr>
            <p:cNvSpPr txBox="1"/>
            <p:nvPr/>
          </p:nvSpPr>
          <p:spPr>
            <a:xfrm>
              <a:off x="5940290" y="5773628"/>
              <a:ext cx="19480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b="1" dirty="0">
                  <a:solidFill>
                    <a:srgbClr val="820000"/>
                  </a:solidFill>
                  <a:latin typeface="Garamond" panose="02020404030301010803" pitchFamily="18" charset="0"/>
                </a:rPr>
                <a:t>Odbojne sile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C171863F-4D09-4DAB-BCD1-751223E228A8}"/>
              </a:ext>
            </a:extLst>
          </p:cNvPr>
          <p:cNvSpPr txBox="1"/>
          <p:nvPr/>
        </p:nvSpPr>
        <p:spPr>
          <a:xfrm>
            <a:off x="5188600" y="3198167"/>
            <a:ext cx="3138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>
                <a:latin typeface="Garamond" panose="02020404030301010803" pitchFamily="18" charset="0"/>
              </a:rPr>
              <a:t>Negativno naelektrisanje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F92FF42-9563-4ACA-9E79-A0B812963893}"/>
              </a:ext>
            </a:extLst>
          </p:cNvPr>
          <p:cNvSpPr txBox="1"/>
          <p:nvPr/>
        </p:nvSpPr>
        <p:spPr>
          <a:xfrm>
            <a:off x="5466149" y="6178105"/>
            <a:ext cx="2714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Stabilna suspenzija</a:t>
            </a:r>
          </a:p>
        </p:txBody>
      </p:sp>
    </p:spTree>
    <p:extLst>
      <p:ext uri="{BB962C8B-B14F-4D97-AF65-F5344CB8AC3E}">
        <p14:creationId xmlns:p14="http://schemas.microsoft.com/office/powerpoint/2010/main" val="386056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96605" y="258520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Leukociti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619672" y="979745"/>
            <a:ext cx="2579451" cy="72008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Garamond" panose="02020404030301010803" pitchFamily="18" charset="0"/>
              </a:rPr>
              <a:t>Granulociti</a:t>
            </a:r>
            <a:r>
              <a:rPr lang="en-US" sz="2400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</a:rPr>
              <a:t>(</a:t>
            </a:r>
            <a:r>
              <a:rPr lang="en-US" sz="2400" dirty="0" err="1">
                <a:solidFill>
                  <a:schemeClr val="bg1"/>
                </a:solidFill>
                <a:latin typeface="Garamond" panose="02020404030301010803" pitchFamily="18" charset="0"/>
              </a:rPr>
              <a:t>polimorfonukleari</a:t>
            </a:r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</a:rPr>
              <a:t>)</a:t>
            </a:r>
            <a:endParaRPr lang="sr-Latn-RS" sz="2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788024" y="979745"/>
            <a:ext cx="2579451" cy="72008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chemeClr val="bg1"/>
                </a:solidFill>
                <a:latin typeface="Garamond" panose="02020404030301010803" pitchFamily="18" charset="0"/>
              </a:rPr>
              <a:t>Ag</a:t>
            </a:r>
            <a:r>
              <a:rPr lang="en-US" sz="2400" b="1" dirty="0" err="1">
                <a:solidFill>
                  <a:schemeClr val="bg1"/>
                </a:solidFill>
                <a:latin typeface="Garamond" panose="02020404030301010803" pitchFamily="18" charset="0"/>
              </a:rPr>
              <a:t>ranulociti</a:t>
            </a:r>
            <a:r>
              <a:rPr lang="en-US" sz="2400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</a:rPr>
              <a:t>(</a:t>
            </a:r>
            <a:r>
              <a:rPr lang="sr-Latn-RS" sz="2400" dirty="0">
                <a:solidFill>
                  <a:schemeClr val="bg1"/>
                </a:solidFill>
                <a:latin typeface="Garamond" panose="02020404030301010803" pitchFamily="18" charset="0"/>
              </a:rPr>
              <a:t>mono</a:t>
            </a:r>
            <a:r>
              <a:rPr lang="en-US" sz="2400" dirty="0" err="1">
                <a:solidFill>
                  <a:schemeClr val="bg1"/>
                </a:solidFill>
                <a:latin typeface="Garamond" panose="02020404030301010803" pitchFamily="18" charset="0"/>
              </a:rPr>
              <a:t>nukleari</a:t>
            </a:r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</a:rPr>
              <a:t>)</a:t>
            </a:r>
            <a:endParaRPr lang="sr-Latn-RS" sz="2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75" y="1853938"/>
            <a:ext cx="1600594" cy="158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74" y="3515822"/>
            <a:ext cx="1644245" cy="16073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74" y="5268311"/>
            <a:ext cx="1600594" cy="15783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701" y="1959843"/>
            <a:ext cx="1370095" cy="13728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858" y="3592702"/>
            <a:ext cx="2007780" cy="171199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51520" y="2295570"/>
            <a:ext cx="1577759" cy="701385"/>
          </a:xfrm>
          <a:prstGeom prst="round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Neutrofilni granulociti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48454" y="3968795"/>
            <a:ext cx="1577759" cy="70138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>
                <a:solidFill>
                  <a:srgbClr val="C00000"/>
                </a:solidFill>
                <a:latin typeface="Garamond" panose="02020404030301010803" pitchFamily="18" charset="0"/>
              </a:rPr>
              <a:t>Eozinofilni granulociti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48454" y="5706777"/>
            <a:ext cx="1577759" cy="701385"/>
          </a:xfrm>
          <a:prstGeom prst="round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Bazofilni granulociti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341298" y="2466242"/>
            <a:ext cx="1577759" cy="360042"/>
          </a:xfrm>
          <a:prstGeom prst="round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Limfociti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344215" y="4268676"/>
            <a:ext cx="1577759" cy="360042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Monociti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495" y="2432063"/>
            <a:ext cx="5747803" cy="3774847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450747" y="1781803"/>
            <a:ext cx="2114547" cy="449186"/>
          </a:xfrm>
          <a:prstGeom prst="roundRect">
            <a:avLst/>
          </a:prstGeom>
          <a:noFill/>
          <a:ln w="28575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Krvni razmaz</a:t>
            </a:r>
          </a:p>
        </p:txBody>
      </p:sp>
    </p:spTree>
    <p:extLst>
      <p:ext uri="{BB962C8B-B14F-4D97-AF65-F5344CB8AC3E}">
        <p14:creationId xmlns:p14="http://schemas.microsoft.com/office/powerpoint/2010/main" val="389212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5424</TotalTime>
  <Words>1187</Words>
  <Application>Microsoft Office PowerPoint</Application>
  <PresentationFormat>On-screen Show (4:3)</PresentationFormat>
  <Paragraphs>228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Garamond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UNIVERZITET U BEOGRADU FAKULTET VETERINARSKE MEDICINE</dc:title>
  <dc:creator>Compaq 8710w</dc:creator>
  <cp:lastModifiedBy>Dušan Bošnjaković</cp:lastModifiedBy>
  <cp:revision>266</cp:revision>
  <dcterms:created xsi:type="dcterms:W3CDTF">2013-10-10T12:54:20Z</dcterms:created>
  <dcterms:modified xsi:type="dcterms:W3CDTF">2024-11-04T10:41:26Z</dcterms:modified>
</cp:coreProperties>
</file>